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325" r:id="rId15"/>
    <p:sldId id="271" r:id="rId16"/>
    <p:sldId id="274" r:id="rId17"/>
    <p:sldId id="272" r:id="rId18"/>
    <p:sldId id="273" r:id="rId19"/>
    <p:sldId id="276" r:id="rId20"/>
    <p:sldId id="277" r:id="rId21"/>
    <p:sldId id="324"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AAFCE-907B-4366-84EB-26B9387A9393}"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AFCE-907B-4366-84EB-26B9387A9393}"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AFCE-907B-4366-84EB-26B9387A9393}"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AFCE-907B-4366-84EB-26B9387A9393}"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AAFCE-907B-4366-84EB-26B9387A9393}"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AAFCE-907B-4366-84EB-26B9387A9393}"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AAFCE-907B-4366-84EB-26B9387A9393}" type="datetimeFigureOut">
              <a:rPr lang="en-US" smtClean="0"/>
              <a:pPr/>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AAFCE-907B-4366-84EB-26B9387A9393}" type="datetimeFigureOut">
              <a:rPr lang="en-US" smtClean="0"/>
              <a:pPr/>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AAFCE-907B-4366-84EB-26B9387A9393}" type="datetimeFigureOut">
              <a:rPr lang="en-US" smtClean="0"/>
              <a:pPr/>
              <a:t>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AAFCE-907B-4366-84EB-26B9387A9393}"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AAFCE-907B-4366-84EB-26B9387A9393}"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481D4-5ABF-4446-BFE5-35F1FE976A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AAFCE-907B-4366-84EB-26B9387A9393}" type="datetimeFigureOut">
              <a:rPr lang="en-US" smtClean="0"/>
              <a:pPr/>
              <a:t>7/12/2013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481D4-5ABF-4446-BFE5-35F1FE976A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3600"/>
            <a:ext cx="7772400" cy="1470025"/>
          </a:xfrm>
        </p:spPr>
        <p:style>
          <a:lnRef idx="1">
            <a:schemeClr val="accent3"/>
          </a:lnRef>
          <a:fillRef idx="3">
            <a:schemeClr val="accent3"/>
          </a:fillRef>
          <a:effectRef idx="2">
            <a:schemeClr val="accent3"/>
          </a:effectRef>
          <a:fontRef idx="minor">
            <a:schemeClr val="lt1"/>
          </a:fontRef>
        </p:style>
        <p:txBody>
          <a:bodyPr/>
          <a:lstStyle/>
          <a:p>
            <a:r>
              <a:rPr lang="en-US" dirty="0" smtClean="0"/>
              <a:t>North Laurel High School</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2013-2014</a:t>
            </a:r>
            <a:endParaRPr lang="en-US" b="1" dirty="0" smtClean="0">
              <a:solidFill>
                <a:schemeClr val="tx1"/>
              </a:solidFill>
            </a:endParaRPr>
          </a:p>
          <a:p>
            <a:r>
              <a:rPr lang="en-US" b="1" dirty="0" smtClean="0">
                <a:solidFill>
                  <a:schemeClr val="tx1"/>
                </a:solidFill>
              </a:rPr>
              <a:t>Opening Day</a:t>
            </a:r>
          </a:p>
          <a:p>
            <a:r>
              <a:rPr lang="en-US" b="1" dirty="0" smtClean="0">
                <a:solidFill>
                  <a:schemeClr val="tx1"/>
                </a:solidFill>
              </a:rPr>
              <a:t>Student Code of Conduct</a:t>
            </a:r>
          </a:p>
          <a:p>
            <a:endParaRPr lang="en-US" b="1" dirty="0">
              <a:solidFill>
                <a:schemeClr val="tx1"/>
              </a:solidFill>
            </a:endParaRPr>
          </a:p>
        </p:txBody>
      </p:sp>
      <p:pic>
        <p:nvPicPr>
          <p:cNvPr id="4" name="Picture 3" descr="11954251461352594827jaguar__tienne_bersac_02.svg.med.png"/>
          <p:cNvPicPr>
            <a:picLocks noChangeAspect="1"/>
          </p:cNvPicPr>
          <p:nvPr/>
        </p:nvPicPr>
        <p:blipFill>
          <a:blip r:embed="rId2" cstate="print"/>
          <a:stretch>
            <a:fillRect/>
          </a:stretch>
        </p:blipFill>
        <p:spPr>
          <a:xfrm>
            <a:off x="0" y="1676400"/>
            <a:ext cx="1953491" cy="2057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APPEARANCE/DRESS CODE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a:t>9. No undergarments may be exposed.</a:t>
            </a:r>
          </a:p>
          <a:p>
            <a:pPr>
              <a:buNone/>
            </a:pPr>
            <a:r>
              <a:rPr lang="en-US" dirty="0"/>
              <a:t>10. Dark glasses, unless prescribed by a physician, are prohibited inside the building.</a:t>
            </a:r>
          </a:p>
          <a:p>
            <a:pPr>
              <a:buNone/>
            </a:pPr>
            <a:r>
              <a:rPr lang="en-US" dirty="0"/>
              <a:t>11. Any accessory or clothing article, deemed gang related, as determined by the</a:t>
            </a:r>
          </a:p>
          <a:p>
            <a:pPr>
              <a:buNone/>
            </a:pPr>
            <a:r>
              <a:rPr lang="en-US" dirty="0" smtClean="0"/>
              <a:t>	administration</a:t>
            </a:r>
            <a:r>
              <a:rPr lang="en-US" dirty="0"/>
              <a:t>, is prohibited.</a:t>
            </a:r>
          </a:p>
          <a:p>
            <a:pPr>
              <a:buNone/>
            </a:pPr>
            <a:r>
              <a:rPr lang="en-US" dirty="0"/>
              <a:t>12. Garments designed for outerwear must be hemmed or cuffed.</a:t>
            </a:r>
          </a:p>
          <a:p>
            <a:pPr>
              <a:buNone/>
            </a:pPr>
            <a:r>
              <a:rPr lang="en-US" dirty="0"/>
              <a:t>13. Tattoos that are vulgar or that display items related to drugs, alcohol, or gang</a:t>
            </a:r>
          </a:p>
          <a:p>
            <a:pPr>
              <a:buNone/>
            </a:pPr>
            <a:r>
              <a:rPr lang="en-US" dirty="0" smtClean="0"/>
              <a:t>	symbols</a:t>
            </a:r>
            <a:r>
              <a:rPr lang="en-US" dirty="0"/>
              <a:t>, or that are racially or sexually offensive are to be covered and </a:t>
            </a:r>
            <a:r>
              <a:rPr lang="en-US" dirty="0" smtClean="0"/>
              <a:t>non-visible</a:t>
            </a:r>
            <a:endParaRPr lang="en-US" dirty="0"/>
          </a:p>
          <a:p>
            <a:pPr>
              <a:buNone/>
            </a:pPr>
            <a:r>
              <a:rPr lang="en-US" dirty="0" smtClean="0"/>
              <a:t>	at </a:t>
            </a:r>
            <a:r>
              <a:rPr lang="en-US" dirty="0"/>
              <a:t>all times.</a:t>
            </a:r>
          </a:p>
          <a:p>
            <a:pPr>
              <a:buNone/>
            </a:pPr>
            <a:r>
              <a:rPr lang="en-US" dirty="0"/>
              <a:t>14. School-level administration shall determine any questionable attire</a:t>
            </a:r>
            <a:r>
              <a:rPr lang="en-US" dirty="0" smtClean="0"/>
              <a:t>.</a:t>
            </a:r>
          </a:p>
          <a:p>
            <a:pPr>
              <a:buNone/>
            </a:pPr>
            <a:r>
              <a:rPr lang="en-US" dirty="0" smtClean="0">
                <a:solidFill>
                  <a:srgbClr val="FF0000"/>
                </a:solidFill>
              </a:rPr>
              <a:t>	</a:t>
            </a:r>
            <a:r>
              <a:rPr lang="en-US" i="1" dirty="0" smtClean="0">
                <a:solidFill>
                  <a:srgbClr val="FF0000"/>
                </a:solidFill>
              </a:rPr>
              <a:t>As stated in the student handbook, garments may not have holes that are not patched. </a:t>
            </a:r>
            <a:r>
              <a:rPr lang="en-US" i="1" dirty="0" smtClean="0">
                <a:solidFill>
                  <a:srgbClr val="FF0000"/>
                </a:solidFill>
              </a:rPr>
              <a:t>Wearing tights, leggings, shorts, or other garments underneath pants with holes in them is not acceptable.</a:t>
            </a:r>
            <a:endParaRPr lang="en-US" i="1" dirty="0">
              <a:solidFill>
                <a:srgbClr val="FF0000"/>
              </a:solidFill>
            </a:endParaRPr>
          </a:p>
          <a:p>
            <a:pPr>
              <a:buNone/>
            </a:pPr>
            <a:r>
              <a:rPr lang="en-US" dirty="0"/>
              <a:t>15. No student shall wear nose, eyebrow, lip, or tongue rings, studs or piercings that</a:t>
            </a:r>
          </a:p>
          <a:p>
            <a:pPr>
              <a:buNone/>
            </a:pPr>
            <a:r>
              <a:rPr lang="en-US" dirty="0" smtClean="0"/>
              <a:t>	create </a:t>
            </a:r>
            <a:r>
              <a:rPr lang="en-US" dirty="0"/>
              <a:t>a distraction or safety hazard.</a:t>
            </a:r>
          </a:p>
        </p:txBody>
      </p:sp>
      <p:pic>
        <p:nvPicPr>
          <p:cNvPr id="4" name="Picture 3" descr="jaguar-paw-print-in-gold-md.png"/>
          <p:cNvPicPr>
            <a:picLocks noChangeAspect="1"/>
          </p:cNvPicPr>
          <p:nvPr/>
        </p:nvPicPr>
        <p:blipFill>
          <a:blip r:embed="rId2" cstate="print"/>
          <a:stretch>
            <a:fillRect/>
          </a:stretch>
        </p:blipFill>
        <p:spPr>
          <a:xfrm>
            <a:off x="6705600" y="5334000"/>
            <a:ext cx="1281724" cy="118313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Violation of Dress Code</a:t>
            </a:r>
            <a:endParaRPr lang="en-US" dirty="0"/>
          </a:p>
        </p:txBody>
      </p:sp>
      <p:sp>
        <p:nvSpPr>
          <p:cNvPr id="3" name="Content Placeholder 2"/>
          <p:cNvSpPr>
            <a:spLocks noGrp="1"/>
          </p:cNvSpPr>
          <p:nvPr>
            <p:ph idx="1"/>
          </p:nvPr>
        </p:nvSpPr>
        <p:spPr/>
        <p:txBody>
          <a:bodyPr/>
          <a:lstStyle/>
          <a:p>
            <a:pPr>
              <a:buNone/>
            </a:pPr>
            <a:r>
              <a:rPr lang="en-US" dirty="0" smtClean="0"/>
              <a:t>1st Offense = </a:t>
            </a:r>
            <a:r>
              <a:rPr lang="en-US" b="1" dirty="0">
                <a:solidFill>
                  <a:srgbClr val="FF0000"/>
                </a:solidFill>
              </a:rPr>
              <a:t>Conference to expulsion</a:t>
            </a:r>
          </a:p>
          <a:p>
            <a:pPr>
              <a:buNone/>
            </a:pPr>
            <a:r>
              <a:rPr lang="en-US" dirty="0" smtClean="0"/>
              <a:t>2nd Offense =  </a:t>
            </a:r>
            <a:r>
              <a:rPr lang="en-US" b="1" dirty="0">
                <a:solidFill>
                  <a:srgbClr val="FF0000"/>
                </a:solidFill>
              </a:rPr>
              <a:t>In school suspension to</a:t>
            </a:r>
          </a:p>
          <a:p>
            <a:pPr>
              <a:buNone/>
            </a:pPr>
            <a:r>
              <a:rPr lang="en-US" b="1" dirty="0" smtClean="0">
                <a:solidFill>
                  <a:srgbClr val="FF0000"/>
                </a:solidFill>
              </a:rPr>
              <a:t>			       expulsion</a:t>
            </a:r>
            <a:endParaRPr lang="en-US" b="1" dirty="0">
              <a:solidFill>
                <a:srgbClr val="FF0000"/>
              </a:solidFill>
            </a:endParaRPr>
          </a:p>
          <a:p>
            <a:pPr>
              <a:buNone/>
            </a:pPr>
            <a:r>
              <a:rPr lang="en-US" dirty="0"/>
              <a:t>3rd </a:t>
            </a:r>
            <a:r>
              <a:rPr lang="en-US" dirty="0" smtClean="0"/>
              <a:t>Offense =  </a:t>
            </a:r>
            <a:r>
              <a:rPr lang="en-US" b="1" dirty="0">
                <a:solidFill>
                  <a:srgbClr val="FF0000"/>
                </a:solidFill>
              </a:rPr>
              <a:t>Out of school suspension to</a:t>
            </a:r>
          </a:p>
          <a:p>
            <a:pPr>
              <a:buNone/>
            </a:pPr>
            <a:r>
              <a:rPr lang="en-US" b="1" dirty="0" smtClean="0">
                <a:solidFill>
                  <a:srgbClr val="FF0000"/>
                </a:solidFill>
              </a:rPr>
              <a:t>			       expulsion</a:t>
            </a:r>
            <a:endParaRPr lang="en-US" b="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6248400" y="4208584"/>
            <a:ext cx="2500924" cy="230854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DISCIPLINE VIOLATIONS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a:t>01 Attendance* *See appendix - Board Policy</a:t>
            </a:r>
          </a:p>
          <a:p>
            <a:pPr>
              <a:buNone/>
            </a:pPr>
            <a:r>
              <a:rPr lang="en-US" dirty="0" smtClean="0"/>
              <a:t>A. </a:t>
            </a:r>
            <a:r>
              <a:rPr lang="en-US" b="1" dirty="0" smtClean="0"/>
              <a:t>Tardiness -</a:t>
            </a:r>
            <a:r>
              <a:rPr lang="en-US" dirty="0" smtClean="0"/>
              <a:t> Failure to be in place of instruction </a:t>
            </a:r>
            <a:r>
              <a:rPr lang="en-US" dirty="0"/>
              <a:t>at the assigned </a:t>
            </a:r>
            <a:r>
              <a:rPr lang="en-US" dirty="0" smtClean="0"/>
              <a:t>time without </a:t>
            </a:r>
            <a:r>
              <a:rPr lang="en-US" dirty="0"/>
              <a:t>a valid excuse.</a:t>
            </a:r>
          </a:p>
          <a:p>
            <a:pPr>
              <a:buNone/>
            </a:pPr>
            <a:r>
              <a:rPr lang="en-US" dirty="0" smtClean="0"/>
              <a:t>				</a:t>
            </a:r>
            <a:r>
              <a:rPr lang="en-US" b="1" i="1" dirty="0" smtClean="0">
                <a:solidFill>
                  <a:srgbClr val="FF0000"/>
                </a:solidFill>
              </a:rPr>
              <a:t>Conference to suspension.</a:t>
            </a:r>
          </a:p>
          <a:p>
            <a:pPr>
              <a:buNone/>
            </a:pPr>
            <a:r>
              <a:rPr lang="en-US" b="1" i="1" dirty="0" smtClean="0">
                <a:solidFill>
                  <a:srgbClr val="FF0000"/>
                </a:solidFill>
              </a:rPr>
              <a:t>				Referral to D.P.P.</a:t>
            </a:r>
          </a:p>
          <a:p>
            <a:pPr>
              <a:buNone/>
            </a:pPr>
            <a:r>
              <a:rPr lang="en-US" dirty="0" smtClean="0"/>
              <a:t>B</a:t>
            </a:r>
            <a:r>
              <a:rPr lang="en-US" dirty="0"/>
              <a:t>. </a:t>
            </a:r>
            <a:r>
              <a:rPr lang="en-US" b="1" dirty="0"/>
              <a:t>Class cutting </a:t>
            </a:r>
            <a:r>
              <a:rPr lang="en-US" b="1" dirty="0" smtClean="0"/>
              <a:t> - </a:t>
            </a:r>
            <a:r>
              <a:rPr lang="en-US" dirty="0" smtClean="0"/>
              <a:t>Failure </a:t>
            </a:r>
            <a:r>
              <a:rPr lang="en-US" dirty="0"/>
              <a:t>to report to class </a:t>
            </a:r>
            <a:r>
              <a:rPr lang="en-US" dirty="0" smtClean="0"/>
              <a:t>without proper </a:t>
            </a:r>
            <a:r>
              <a:rPr lang="en-US" dirty="0"/>
              <a:t>permission, </a:t>
            </a:r>
            <a:r>
              <a:rPr lang="en-US" dirty="0" smtClean="0"/>
              <a:t>knowledge or </a:t>
            </a:r>
            <a:r>
              <a:rPr lang="en-US" dirty="0"/>
              <a:t>excuse by the school or </a:t>
            </a:r>
            <a:r>
              <a:rPr lang="en-US" dirty="0" smtClean="0"/>
              <a:t>the parent</a:t>
            </a:r>
            <a:r>
              <a:rPr lang="en-US" dirty="0"/>
              <a:t>.</a:t>
            </a:r>
          </a:p>
          <a:p>
            <a:pPr>
              <a:buNone/>
            </a:pPr>
            <a:r>
              <a:rPr lang="en-US" dirty="0" smtClean="0"/>
              <a:t>				</a:t>
            </a:r>
            <a:r>
              <a:rPr lang="en-US" b="1" i="1" dirty="0" smtClean="0">
                <a:solidFill>
                  <a:srgbClr val="FF0000"/>
                </a:solidFill>
              </a:rPr>
              <a:t>Conference </a:t>
            </a:r>
            <a:r>
              <a:rPr lang="en-US" b="1" i="1" dirty="0">
                <a:solidFill>
                  <a:srgbClr val="FF0000"/>
                </a:solidFill>
              </a:rPr>
              <a:t>to suspension.</a:t>
            </a:r>
          </a:p>
          <a:p>
            <a:pPr>
              <a:buNone/>
            </a:pPr>
            <a:r>
              <a:rPr lang="en-US" dirty="0"/>
              <a:t>C. </a:t>
            </a:r>
            <a:r>
              <a:rPr lang="en-US" b="1" dirty="0"/>
              <a:t>Truancy</a:t>
            </a:r>
            <a:r>
              <a:rPr lang="en-US" dirty="0"/>
              <a:t> </a:t>
            </a:r>
            <a:r>
              <a:rPr lang="en-US" dirty="0" smtClean="0"/>
              <a:t>- Failure </a:t>
            </a:r>
            <a:r>
              <a:rPr lang="en-US" dirty="0"/>
              <a:t>to report to </a:t>
            </a:r>
            <a:r>
              <a:rPr lang="en-US" dirty="0" smtClean="0"/>
              <a:t>school without </a:t>
            </a:r>
            <a:r>
              <a:rPr lang="en-US" dirty="0"/>
              <a:t>prior knowledge </a:t>
            </a:r>
            <a:r>
              <a:rPr lang="en-US" dirty="0" smtClean="0"/>
              <a:t>and/or brought </a:t>
            </a:r>
            <a:r>
              <a:rPr lang="en-US" dirty="0"/>
              <a:t>to school by police.</a:t>
            </a:r>
          </a:p>
          <a:p>
            <a:pPr>
              <a:buNone/>
            </a:pPr>
            <a:r>
              <a:rPr lang="en-US" dirty="0" smtClean="0"/>
              <a:t>				</a:t>
            </a:r>
            <a:r>
              <a:rPr lang="en-US" b="1" i="1" dirty="0" smtClean="0">
                <a:solidFill>
                  <a:srgbClr val="FF0000"/>
                </a:solidFill>
              </a:rPr>
              <a:t>Conference </a:t>
            </a:r>
            <a:r>
              <a:rPr lang="en-US" b="1" i="1" dirty="0">
                <a:solidFill>
                  <a:srgbClr val="FF0000"/>
                </a:solidFill>
              </a:rPr>
              <a:t>to suspension.</a:t>
            </a:r>
          </a:p>
          <a:p>
            <a:pPr>
              <a:buNone/>
            </a:pPr>
            <a:r>
              <a:rPr lang="en-US" b="1" i="1" dirty="0" smtClean="0">
                <a:solidFill>
                  <a:srgbClr val="FF0000"/>
                </a:solidFill>
              </a:rPr>
              <a:t>				Referral </a:t>
            </a:r>
            <a:r>
              <a:rPr lang="en-US" b="1" i="1" dirty="0">
                <a:solidFill>
                  <a:srgbClr val="FF0000"/>
                </a:solidFill>
              </a:rPr>
              <a:t>to D.P.P</a:t>
            </a:r>
            <a:r>
              <a:rPr lang="en-US" b="1" i="1" dirty="0" smtClean="0">
                <a:solidFill>
                  <a:srgbClr val="FF0000"/>
                </a:solidFill>
              </a:rPr>
              <a:t>.</a:t>
            </a:r>
          </a:p>
          <a:p>
            <a:pPr>
              <a:buNone/>
            </a:pPr>
            <a:r>
              <a:rPr lang="en-US" dirty="0" smtClean="0"/>
              <a:t>D. </a:t>
            </a:r>
            <a:r>
              <a:rPr lang="en-US" b="1" dirty="0" smtClean="0"/>
              <a:t>Leaving School - </a:t>
            </a:r>
            <a:r>
              <a:rPr lang="en-US" dirty="0" smtClean="0"/>
              <a:t>Failure to have been granted permission to leave grounds without permission from the Administrative Office.</a:t>
            </a:r>
          </a:p>
          <a:p>
            <a:pPr>
              <a:buNone/>
            </a:pPr>
            <a:r>
              <a:rPr lang="en-US" dirty="0" smtClean="0"/>
              <a:t>				</a:t>
            </a:r>
            <a:r>
              <a:rPr lang="en-US" b="1" i="1" dirty="0" smtClean="0">
                <a:solidFill>
                  <a:srgbClr val="FF0000"/>
                </a:solidFill>
              </a:rPr>
              <a:t>Conference to suspension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7911124" y="304800"/>
            <a:ext cx="990600" cy="914400"/>
          </a:xfrm>
          <a:prstGeom prst="rect">
            <a:avLst/>
          </a:prstGeom>
        </p:spPr>
      </p:pic>
      <p:pic>
        <p:nvPicPr>
          <p:cNvPr id="5" name="Picture 4" descr="jaguar-paw-print-in-gold-md.png"/>
          <p:cNvPicPr>
            <a:picLocks noChangeAspect="1"/>
          </p:cNvPicPr>
          <p:nvPr/>
        </p:nvPicPr>
        <p:blipFill>
          <a:blip r:embed="rId3" cstate="print"/>
          <a:stretch>
            <a:fillRect/>
          </a:stretch>
        </p:blipFill>
        <p:spPr>
          <a:xfrm>
            <a:off x="304800" y="304800"/>
            <a:ext cx="838200" cy="77372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Tardiness</a:t>
            </a:r>
            <a:endParaRPr lang="en-US" dirty="0"/>
          </a:p>
        </p:txBody>
      </p:sp>
      <p:sp>
        <p:nvSpPr>
          <p:cNvPr id="3" name="Content Placeholder 2"/>
          <p:cNvSpPr>
            <a:spLocks noGrp="1"/>
          </p:cNvSpPr>
          <p:nvPr>
            <p:ph idx="1"/>
          </p:nvPr>
        </p:nvSpPr>
        <p:spPr/>
        <p:txBody>
          <a:bodyPr/>
          <a:lstStyle/>
          <a:p>
            <a:r>
              <a:rPr lang="en-US" b="1" u="sng" dirty="0"/>
              <a:t>STUDENTS ARE CONSIDERED TARDY IF THEY ARE NOT IN THEIR ASSIGNED PLACE WHEN THE TARDY BELL STOPS RINGING.</a:t>
            </a:r>
            <a:r>
              <a:rPr lang="en-US" dirty="0"/>
              <a:t> </a:t>
            </a:r>
            <a:r>
              <a:rPr lang="en-US" sz="1050" dirty="0" smtClean="0">
                <a:solidFill>
                  <a:srgbClr val="FF0000"/>
                </a:solidFill>
              </a:rPr>
              <a:t>(</a:t>
            </a:r>
            <a:r>
              <a:rPr lang="en-US" sz="1400" i="1" dirty="0" smtClean="0">
                <a:solidFill>
                  <a:srgbClr val="FF0000"/>
                </a:solidFill>
              </a:rPr>
              <a:t>NLHS Student Handbook</a:t>
            </a:r>
            <a:r>
              <a:rPr lang="en-US" sz="1050" dirty="0" smtClean="0">
                <a:solidFill>
                  <a:srgbClr val="FF0000"/>
                </a:solidFill>
              </a:rPr>
              <a:t>)</a:t>
            </a:r>
            <a:endParaRPr lang="en-US" dirty="0" smtClean="0">
              <a:solidFill>
                <a:srgbClr val="FF0000"/>
              </a:solidFill>
            </a:endParaRPr>
          </a:p>
          <a:p>
            <a:r>
              <a:rPr lang="en-US" dirty="0" smtClean="0"/>
              <a:t>This means when the 3</a:t>
            </a:r>
            <a:r>
              <a:rPr lang="en-US" baseline="30000" dirty="0" smtClean="0"/>
              <a:t>rd</a:t>
            </a:r>
            <a:r>
              <a:rPr lang="en-US" dirty="0" smtClean="0"/>
              <a:t> bell rings to signify the beginning of class, students are to be </a:t>
            </a:r>
            <a:r>
              <a:rPr lang="en-US" b="1" i="1" u="sng" dirty="0" smtClean="0"/>
              <a:t>in</a:t>
            </a:r>
            <a:r>
              <a:rPr lang="en-US" dirty="0" smtClean="0"/>
              <a:t> their assigned classroom.  </a:t>
            </a:r>
            <a:r>
              <a:rPr lang="en-US" i="1" dirty="0" smtClean="0"/>
              <a:t>Students in the doorway or in the hallway, regardless of how close to the room, are considered tardy.</a:t>
            </a:r>
            <a:endParaRPr lang="en-US" i="1" dirty="0"/>
          </a:p>
        </p:txBody>
      </p:sp>
      <p:pic>
        <p:nvPicPr>
          <p:cNvPr id="4" name="Picture 3" descr="jaguar-paw-print-in-gold-md.png"/>
          <p:cNvPicPr>
            <a:picLocks noChangeAspect="1"/>
          </p:cNvPicPr>
          <p:nvPr/>
        </p:nvPicPr>
        <p:blipFill>
          <a:blip r:embed="rId2" cstate="print"/>
          <a:stretch>
            <a:fillRect/>
          </a:stretch>
        </p:blipFill>
        <p:spPr>
          <a:xfrm>
            <a:off x="7543800" y="5334000"/>
            <a:ext cx="1281724" cy="118313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Discipline Actions for Tardies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a:t>
            </a:r>
            <a:r>
              <a:rPr lang="en-US" baseline="30000" dirty="0" smtClean="0"/>
              <a:t>st</a:t>
            </a:r>
            <a:r>
              <a:rPr lang="en-US" dirty="0" smtClean="0"/>
              <a:t> Offense – </a:t>
            </a:r>
            <a:r>
              <a:rPr lang="en-US" b="1" dirty="0" smtClean="0">
                <a:solidFill>
                  <a:srgbClr val="FF0000"/>
                </a:solidFill>
              </a:rPr>
              <a:t>One(1) day After </a:t>
            </a:r>
            <a:r>
              <a:rPr lang="en-US" b="1" dirty="0" smtClean="0">
                <a:solidFill>
                  <a:srgbClr val="FF0000"/>
                </a:solidFill>
              </a:rPr>
              <a:t>S</a:t>
            </a:r>
            <a:r>
              <a:rPr lang="en-US" b="1" dirty="0" smtClean="0">
                <a:solidFill>
                  <a:srgbClr val="FF0000"/>
                </a:solidFill>
              </a:rPr>
              <a:t>chool Detention</a:t>
            </a:r>
          </a:p>
          <a:p>
            <a:pPr>
              <a:buNone/>
            </a:pPr>
            <a:endParaRPr lang="en-US" dirty="0" smtClean="0"/>
          </a:p>
          <a:p>
            <a:r>
              <a:rPr lang="en-US" dirty="0" smtClean="0"/>
              <a:t>2</a:t>
            </a:r>
            <a:r>
              <a:rPr lang="en-US" baseline="30000" dirty="0" smtClean="0"/>
              <a:t>nd</a:t>
            </a:r>
            <a:r>
              <a:rPr lang="en-US" dirty="0" smtClean="0"/>
              <a:t> Offense – </a:t>
            </a:r>
            <a:r>
              <a:rPr lang="en-US" b="1" dirty="0" smtClean="0">
                <a:solidFill>
                  <a:srgbClr val="FF0000"/>
                </a:solidFill>
              </a:rPr>
              <a:t>Two (2) days After </a:t>
            </a:r>
            <a:r>
              <a:rPr lang="en-US" b="1" dirty="0" smtClean="0">
                <a:solidFill>
                  <a:srgbClr val="FF0000"/>
                </a:solidFill>
              </a:rPr>
              <a:t>S</a:t>
            </a:r>
            <a:r>
              <a:rPr lang="en-US" b="1" dirty="0" smtClean="0">
                <a:solidFill>
                  <a:srgbClr val="FF0000"/>
                </a:solidFill>
              </a:rPr>
              <a:t>chool Detention</a:t>
            </a:r>
          </a:p>
          <a:p>
            <a:pPr>
              <a:buNone/>
            </a:pPr>
            <a:endParaRPr lang="en-US" dirty="0" smtClean="0"/>
          </a:p>
          <a:p>
            <a:r>
              <a:rPr lang="en-US" dirty="0" smtClean="0"/>
              <a:t>3</a:t>
            </a:r>
            <a:r>
              <a:rPr lang="en-US" baseline="30000" dirty="0" smtClean="0"/>
              <a:t>rd</a:t>
            </a:r>
            <a:r>
              <a:rPr lang="en-US" dirty="0" smtClean="0"/>
              <a:t> Offense – </a:t>
            </a:r>
            <a:r>
              <a:rPr lang="en-US" b="1" dirty="0" smtClean="0">
                <a:solidFill>
                  <a:srgbClr val="FF0000"/>
                </a:solidFill>
              </a:rPr>
              <a:t>One (1) day In- School Suspension</a:t>
            </a:r>
            <a:r>
              <a:rPr lang="en-US" b="1" dirty="0" smtClean="0">
                <a:solidFill>
                  <a:srgbClr val="FF0000"/>
                </a:solidFill>
              </a:rPr>
              <a:t> a</a:t>
            </a:r>
            <a:r>
              <a:rPr lang="en-US" b="1" dirty="0" smtClean="0">
                <a:solidFill>
                  <a:srgbClr val="FF0000"/>
                </a:solidFill>
              </a:rPr>
              <a:t>nd two(2) days After </a:t>
            </a:r>
            <a:r>
              <a:rPr lang="en-US" b="1" dirty="0" smtClean="0">
                <a:solidFill>
                  <a:srgbClr val="FF0000"/>
                </a:solidFill>
              </a:rPr>
              <a:t>S</a:t>
            </a:r>
            <a:r>
              <a:rPr lang="en-US" b="1" dirty="0" smtClean="0">
                <a:solidFill>
                  <a:srgbClr val="FF0000"/>
                </a:solidFill>
              </a:rPr>
              <a:t>chool Detention</a:t>
            </a:r>
          </a:p>
          <a:p>
            <a:pPr>
              <a:buNone/>
            </a:pPr>
            <a:endParaRPr lang="en-US" dirty="0" smtClean="0"/>
          </a:p>
          <a:p>
            <a:r>
              <a:rPr lang="en-US" dirty="0" smtClean="0"/>
              <a:t>4</a:t>
            </a:r>
            <a:r>
              <a:rPr lang="en-US" baseline="30000" dirty="0" smtClean="0"/>
              <a:t>th</a:t>
            </a:r>
            <a:r>
              <a:rPr lang="en-US" dirty="0" smtClean="0"/>
              <a:t> Offense – </a:t>
            </a:r>
            <a:r>
              <a:rPr lang="en-US" b="1" dirty="0" smtClean="0">
                <a:solidFill>
                  <a:srgbClr val="FF0000"/>
                </a:solidFill>
              </a:rPr>
              <a:t>Two(2) days In-School Suspension and two(2) days After School Detention</a:t>
            </a:r>
            <a:r>
              <a:rPr lang="en-US" dirty="0" smtClean="0"/>
              <a:t>.</a:t>
            </a:r>
            <a:endParaRPr lang="en-US" dirty="0"/>
          </a:p>
        </p:txBody>
      </p:sp>
      <p:sp>
        <p:nvSpPr>
          <p:cNvPr id="4" name="Rectangle 3"/>
          <p:cNvSpPr/>
          <p:nvPr/>
        </p:nvSpPr>
        <p:spPr>
          <a:xfrm>
            <a:off x="3200400" y="838200"/>
            <a:ext cx="2609369" cy="369332"/>
          </a:xfrm>
          <a:prstGeom prst="rect">
            <a:avLst/>
          </a:prstGeom>
        </p:spPr>
        <p:txBody>
          <a:bodyPr wrap="none">
            <a:spAutoFit/>
          </a:bodyPr>
          <a:lstStyle/>
          <a:p>
            <a:r>
              <a:rPr lang="en-US" dirty="0" smtClean="0">
                <a:solidFill>
                  <a:srgbClr val="FF0000"/>
                </a:solidFill>
              </a:rPr>
              <a:t>(</a:t>
            </a:r>
            <a:r>
              <a:rPr lang="en-US" i="1" dirty="0" smtClean="0">
                <a:solidFill>
                  <a:srgbClr val="FF0000"/>
                </a:solidFill>
              </a:rPr>
              <a:t>NLHS Student Handbook</a:t>
            </a:r>
            <a:r>
              <a:rPr lang="en-US" dirty="0" smtClean="0">
                <a:solidFill>
                  <a:srgbClr val="FF0000"/>
                </a:solidFill>
              </a:rPr>
              <a:t>)</a:t>
            </a:r>
            <a:endParaRPr lang="en-US" dirty="0"/>
          </a:p>
        </p:txBody>
      </p:sp>
      <p:pic>
        <p:nvPicPr>
          <p:cNvPr id="5" name="Picture 4" descr="jaguar-paw-print-in-gold-md.png"/>
          <p:cNvPicPr>
            <a:picLocks noChangeAspect="1"/>
          </p:cNvPicPr>
          <p:nvPr/>
        </p:nvPicPr>
        <p:blipFill>
          <a:blip r:embed="rId2" cstate="print"/>
          <a:stretch>
            <a:fillRect/>
          </a:stretch>
        </p:blipFill>
        <p:spPr>
          <a:xfrm>
            <a:off x="8121650" y="5867400"/>
            <a:ext cx="703874" cy="649730"/>
          </a:xfrm>
          <a:prstGeom prst="rect">
            <a:avLst/>
          </a:prstGeom>
        </p:spPr>
      </p:pic>
      <p:pic>
        <p:nvPicPr>
          <p:cNvPr id="6" name="Picture 5" descr="jaguar-paw-print-in-gold-md.png"/>
          <p:cNvPicPr>
            <a:picLocks noChangeAspect="1"/>
          </p:cNvPicPr>
          <p:nvPr/>
        </p:nvPicPr>
        <p:blipFill>
          <a:blip r:embed="rId2" cstate="print"/>
          <a:stretch>
            <a:fillRect/>
          </a:stretch>
        </p:blipFill>
        <p:spPr>
          <a:xfrm>
            <a:off x="7239000" y="6019800"/>
            <a:ext cx="703874" cy="64973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ELECTRONIC </a:t>
            </a:r>
            <a:r>
              <a:rPr lang="en-US" b="1" dirty="0"/>
              <a:t>DEVICES</a:t>
            </a:r>
            <a:endParaRPr lang="en-US" dirty="0"/>
          </a:p>
        </p:txBody>
      </p:sp>
      <p:sp>
        <p:nvSpPr>
          <p:cNvPr id="3" name="Content Placeholder 2"/>
          <p:cNvSpPr>
            <a:spLocks noGrp="1"/>
          </p:cNvSpPr>
          <p:nvPr>
            <p:ph idx="1"/>
          </p:nvPr>
        </p:nvSpPr>
        <p:spPr/>
        <p:txBody>
          <a:bodyPr>
            <a:normAutofit/>
          </a:bodyPr>
          <a:lstStyle/>
          <a:p>
            <a:r>
              <a:rPr lang="en-US" dirty="0" smtClean="0"/>
              <a:t>Use of personal electronic devices is restricted. Devices are not to be used during instructional time.</a:t>
            </a:r>
            <a:endParaRPr lang="en-US" dirty="0"/>
          </a:p>
        </p:txBody>
      </p:sp>
      <p:pic>
        <p:nvPicPr>
          <p:cNvPr id="1026" name="Picture 2" descr="C:\Users\kwilliams\AppData\Local\Microsoft\Windows\Temporary Internet Files\Content.IE5\PMBY5DZ4\MC900434837[1].png"/>
          <p:cNvPicPr>
            <a:picLocks noChangeAspect="1" noChangeArrowheads="1"/>
          </p:cNvPicPr>
          <p:nvPr/>
        </p:nvPicPr>
        <p:blipFill>
          <a:blip r:embed="rId2" cstate="print"/>
          <a:srcRect/>
          <a:stretch>
            <a:fillRect/>
          </a:stretch>
        </p:blipFill>
        <p:spPr bwMode="auto">
          <a:xfrm>
            <a:off x="5621338" y="3551238"/>
            <a:ext cx="1714500" cy="17145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ELECTRONIC DEVICES</a:t>
            </a:r>
            <a:endParaRPr lang="en-US" dirty="0"/>
          </a:p>
        </p:txBody>
      </p:sp>
      <p:sp>
        <p:nvSpPr>
          <p:cNvPr id="3" name="Content Placeholder 2"/>
          <p:cNvSpPr>
            <a:spLocks noGrp="1"/>
          </p:cNvSpPr>
          <p:nvPr>
            <p:ph idx="1"/>
          </p:nvPr>
        </p:nvSpPr>
        <p:spPr/>
        <p:txBody>
          <a:bodyPr>
            <a:normAutofit fontScale="25000" lnSpcReduction="20000"/>
          </a:bodyPr>
          <a:lstStyle/>
          <a:p>
            <a:pPr algn="ctr">
              <a:buNone/>
            </a:pPr>
            <a:r>
              <a:rPr lang="en-US" dirty="0" smtClean="0"/>
              <a:t>(Further clarification from the </a:t>
            </a:r>
            <a:r>
              <a:rPr lang="en-US" i="1" dirty="0" smtClean="0"/>
              <a:t>NLHS Student Handbook)</a:t>
            </a:r>
            <a:endParaRPr lang="en-US" dirty="0" smtClean="0"/>
          </a:p>
          <a:p>
            <a:r>
              <a:rPr lang="en-US" sz="7200" dirty="0" smtClean="0"/>
              <a:t>While </a:t>
            </a:r>
            <a:r>
              <a:rPr lang="en-US" sz="7200" dirty="0"/>
              <a:t>cell phones may be appropriate for use during extracurricular activities, they are not appropriate for use during the school day.  Ringing phones, text messaging and phone photography are disruptive to the instructional environment.  </a:t>
            </a:r>
            <a:r>
              <a:rPr lang="en-US" sz="7200" dirty="0" smtClean="0"/>
              <a:t>While on school property during the instructional day (8:15 a.m. – 3:00 p.m.) , students shall be permitted to possess personal communication devices/ electronic devices given the following guidelines:</a:t>
            </a:r>
            <a:endParaRPr lang="en-US" sz="7200" dirty="0"/>
          </a:p>
          <a:p>
            <a:r>
              <a:rPr lang="en-US" sz="7200" b="1" dirty="0"/>
              <a:t> </a:t>
            </a:r>
            <a:r>
              <a:rPr lang="en-US" sz="7200" b="1" dirty="0" smtClean="0"/>
              <a:t>Students should secure the phone in a purse , pocket or locker and the phone should be turned off. </a:t>
            </a:r>
            <a:r>
              <a:rPr lang="en-US" sz="7200" dirty="0" smtClean="0"/>
              <a:t>Placing </a:t>
            </a:r>
            <a:r>
              <a:rPr lang="en-US" sz="7200" dirty="0"/>
              <a:t>the phone on silent/vibrate is not acceptable.  “Forgetting” to turn off the cell phone is not an excuse.</a:t>
            </a:r>
          </a:p>
          <a:p>
            <a:pPr lvl="0"/>
            <a:r>
              <a:rPr lang="en-US" sz="7200" b="1" dirty="0" smtClean="0"/>
              <a:t>Devices may only be used before and after the instructional day ( 8:15 a.m</a:t>
            </a:r>
            <a:r>
              <a:rPr lang="en-US" sz="7200" b="1" dirty="0" smtClean="0"/>
              <a:t>. – 3:00 p.m. ) with the exception of permissible use in the cafeteria during a student’s designated lunch period.</a:t>
            </a:r>
            <a:r>
              <a:rPr lang="en-US" sz="7200" dirty="0" smtClean="0"/>
              <a:t> ( this does not include the trip to or from the cafeteria)</a:t>
            </a:r>
            <a:endParaRPr lang="en-US" sz="7200" dirty="0" smtClean="0"/>
          </a:p>
          <a:p>
            <a:pPr lvl="0"/>
            <a:r>
              <a:rPr lang="en-US" sz="7200" dirty="0" smtClean="0"/>
              <a:t>Any </a:t>
            </a:r>
            <a:r>
              <a:rPr lang="en-US" sz="7200" dirty="0"/>
              <a:t>student who refuses to surrender a telecommunications device (cell phone) when instructed by a member of the school staff will be suspended.</a:t>
            </a:r>
          </a:p>
          <a:p>
            <a:pPr lvl="0"/>
            <a:r>
              <a:rPr lang="en-US" sz="7200" dirty="0" smtClean="0"/>
              <a:t>Students </a:t>
            </a:r>
            <a:r>
              <a:rPr lang="en-US" sz="7200" dirty="0"/>
              <a:t>are responsible for keeping up with devices they bring to school. The district shall not be responsible for loss, theft, or destruction of devices brought onto school property. </a:t>
            </a:r>
          </a:p>
          <a:p>
            <a:pPr lvl="0"/>
            <a:r>
              <a:rPr lang="en-US" sz="7200" dirty="0"/>
              <a:t>Students shall not utilize a telecommunication or similar electronic device in a manner that would violate the district’s Acceptable Use.</a:t>
            </a:r>
          </a:p>
          <a:p>
            <a:pPr>
              <a:buNone/>
            </a:pPr>
            <a:endParaRPr lang="en-US" dirty="0" smtClean="0"/>
          </a:p>
          <a:p>
            <a:pPr>
              <a:buNone/>
            </a:pPr>
            <a:endParaRPr lang="en-US" dirty="0"/>
          </a:p>
        </p:txBody>
      </p:sp>
      <p:pic>
        <p:nvPicPr>
          <p:cNvPr id="6" name="Picture 2" descr="C:\Users\kwilliams\AppData\Local\Microsoft\Windows\Temporary Internet Files\Content.IE5\PMBY5DZ4\MC900434837[1].png"/>
          <p:cNvPicPr>
            <a:picLocks noChangeAspect="1" noChangeArrowheads="1"/>
          </p:cNvPicPr>
          <p:nvPr/>
        </p:nvPicPr>
        <p:blipFill>
          <a:blip r:embed="rId2" cstate="print"/>
          <a:srcRect/>
          <a:stretch>
            <a:fillRect/>
          </a:stretch>
        </p:blipFill>
        <p:spPr bwMode="auto">
          <a:xfrm>
            <a:off x="7239000" y="0"/>
            <a:ext cx="1714500" cy="17145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Violation of Electronic Devices Regulations</a:t>
            </a:r>
            <a:br>
              <a:rPr lang="en-US" sz="4000" dirty="0" smtClean="0"/>
            </a:br>
            <a:r>
              <a:rPr lang="en-US" sz="1600" dirty="0" smtClean="0"/>
              <a:t>(pg. 13 of the </a:t>
            </a:r>
            <a:r>
              <a:rPr lang="en-US" sz="1600" i="1" dirty="0" smtClean="0"/>
              <a:t>Laurel County Code of Conduct</a:t>
            </a:r>
            <a:r>
              <a:rPr lang="en-US" sz="1600" dirty="0" smtClean="0"/>
              <a:t>)</a:t>
            </a:r>
            <a:endParaRPr lang="en-US" sz="4000" dirty="0"/>
          </a:p>
        </p:txBody>
      </p:sp>
      <p:sp>
        <p:nvSpPr>
          <p:cNvPr id="3" name="Content Placeholder 2"/>
          <p:cNvSpPr>
            <a:spLocks noGrp="1"/>
          </p:cNvSpPr>
          <p:nvPr>
            <p:ph idx="1"/>
          </p:nvPr>
        </p:nvSpPr>
        <p:spPr/>
        <p:txBody>
          <a:bodyPr>
            <a:normAutofit/>
          </a:bodyPr>
          <a:lstStyle/>
          <a:p>
            <a:pPr>
              <a:buNone/>
            </a:pPr>
            <a:r>
              <a:rPr lang="en-US" dirty="0"/>
              <a:t>1st Offense – </a:t>
            </a:r>
            <a:r>
              <a:rPr lang="en-US" b="1" i="1" dirty="0" smtClean="0">
                <a:solidFill>
                  <a:srgbClr val="FF0000"/>
                </a:solidFill>
              </a:rPr>
              <a:t>Confiscation. Return to student at the end of the school day.</a:t>
            </a:r>
          </a:p>
          <a:p>
            <a:pPr>
              <a:buNone/>
            </a:pPr>
            <a:endParaRPr lang="en-US" dirty="0"/>
          </a:p>
          <a:p>
            <a:pPr>
              <a:buNone/>
            </a:pPr>
            <a:r>
              <a:rPr lang="en-US" dirty="0"/>
              <a:t>2nd Offense – </a:t>
            </a:r>
            <a:r>
              <a:rPr lang="en-US" b="1" i="1" dirty="0" smtClean="0">
                <a:solidFill>
                  <a:srgbClr val="FF0000"/>
                </a:solidFill>
              </a:rPr>
              <a:t>Confiscation. Parent is required to pick up.</a:t>
            </a:r>
            <a:endParaRPr lang="en-US" b="1" i="1" dirty="0" smtClean="0">
              <a:solidFill>
                <a:srgbClr val="FF0000"/>
              </a:solidFill>
            </a:endParaRPr>
          </a:p>
          <a:p>
            <a:pPr>
              <a:buNone/>
            </a:pPr>
            <a:endParaRPr lang="en-US" dirty="0"/>
          </a:p>
          <a:p>
            <a:pPr>
              <a:buNone/>
            </a:pPr>
            <a:r>
              <a:rPr lang="en-US" dirty="0"/>
              <a:t>3rd Offense – </a:t>
            </a:r>
            <a:r>
              <a:rPr lang="en-US" b="1" i="1" dirty="0" smtClean="0">
                <a:solidFill>
                  <a:srgbClr val="FF0000"/>
                </a:solidFill>
              </a:rPr>
              <a:t>Confiscation for 5 days. Parent is required to pick up.</a:t>
            </a:r>
            <a:endParaRPr lang="en-US" b="1" i="1" dirty="0">
              <a:solidFill>
                <a:srgbClr val="FF0000"/>
              </a:solidFill>
            </a:endParaRPr>
          </a:p>
        </p:txBody>
      </p:sp>
      <p:sp>
        <p:nvSpPr>
          <p:cNvPr id="4" name="Rectangle 3"/>
          <p:cNvSpPr/>
          <p:nvPr/>
        </p:nvSpPr>
        <p:spPr>
          <a:xfrm>
            <a:off x="609600" y="6096000"/>
            <a:ext cx="8382000" cy="646331"/>
          </a:xfrm>
          <a:prstGeom prst="rect">
            <a:avLst/>
          </a:prstGeom>
        </p:spPr>
        <p:txBody>
          <a:bodyPr wrap="square">
            <a:spAutoFit/>
          </a:bodyPr>
          <a:lstStyle/>
          <a:p>
            <a:pPr lvl="0"/>
            <a:r>
              <a:rPr lang="en-US" dirty="0" smtClean="0"/>
              <a:t>Repeated and subsequent violations of this policy will result in stricter discipline measures and the confiscation of the phone for the remainder of the school year.</a:t>
            </a:r>
            <a:endParaRPr lang="en-US" dirty="0"/>
          </a:p>
        </p:txBody>
      </p:sp>
      <p:pic>
        <p:nvPicPr>
          <p:cNvPr id="5" name="Picture 2" descr="C:\Users\kwilliams\AppData\Local\Microsoft\Windows\Temporary Internet Files\Content.IE5\PMBY5DZ4\MC900434837[1].png"/>
          <p:cNvPicPr>
            <a:picLocks noChangeAspect="1" noChangeArrowheads="1"/>
          </p:cNvPicPr>
          <p:nvPr/>
        </p:nvPicPr>
        <p:blipFill>
          <a:blip r:embed="rId2" cstate="print"/>
          <a:srcRect/>
          <a:stretch>
            <a:fillRect/>
          </a:stretch>
        </p:blipFill>
        <p:spPr bwMode="auto">
          <a:xfrm>
            <a:off x="152400" y="152400"/>
            <a:ext cx="1143000" cy="114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MISREPRESENTATION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a:t>A. </a:t>
            </a:r>
            <a:r>
              <a:rPr lang="en-US" b="1" dirty="0" smtClean="0"/>
              <a:t>Altering Notes - </a:t>
            </a:r>
            <a:r>
              <a:rPr lang="en-US" dirty="0" smtClean="0"/>
              <a:t>Tampering </a:t>
            </a:r>
            <a:r>
              <a:rPr lang="en-US" dirty="0"/>
              <a:t>with </a:t>
            </a:r>
            <a:r>
              <a:rPr lang="en-US" dirty="0" smtClean="0"/>
              <a:t>official passes</a:t>
            </a:r>
            <a:r>
              <a:rPr lang="en-US" dirty="0"/>
              <a:t>, notes in </a:t>
            </a:r>
            <a:r>
              <a:rPr lang="en-US" dirty="0" smtClean="0"/>
              <a:t>any manner</a:t>
            </a:r>
            <a:r>
              <a:rPr lang="en-US" dirty="0"/>
              <a:t>, including </a:t>
            </a:r>
            <a:r>
              <a:rPr lang="en-US" dirty="0" smtClean="0"/>
              <a:t>forging names </a:t>
            </a:r>
            <a:r>
              <a:rPr lang="en-US" dirty="0"/>
              <a:t>to any </a:t>
            </a:r>
            <a:r>
              <a:rPr lang="en-US" dirty="0" smtClean="0"/>
              <a:t>legitimate excuses </a:t>
            </a:r>
            <a:r>
              <a:rPr lang="en-US" dirty="0"/>
              <a:t>or </a:t>
            </a:r>
            <a:r>
              <a:rPr lang="en-US" dirty="0" smtClean="0"/>
              <a:t>related documents</a:t>
            </a:r>
            <a:r>
              <a:rPr lang="en-US" dirty="0"/>
              <a:t>.</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solidFill>
                  <a:srgbClr val="FF0000"/>
                </a:solidFill>
              </a:rPr>
              <a:t>.</a:t>
            </a:r>
          </a:p>
          <a:p>
            <a:pPr>
              <a:buNone/>
            </a:pPr>
            <a:r>
              <a:rPr lang="en-US" dirty="0"/>
              <a:t>B. </a:t>
            </a:r>
            <a:r>
              <a:rPr lang="en-US" b="1" dirty="0"/>
              <a:t>False Information </a:t>
            </a:r>
            <a:r>
              <a:rPr lang="en-US" b="1" dirty="0" smtClean="0"/>
              <a:t>- </a:t>
            </a:r>
            <a:r>
              <a:rPr lang="en-US" dirty="0" smtClean="0"/>
              <a:t>Making </a:t>
            </a:r>
            <a:r>
              <a:rPr lang="en-US" dirty="0"/>
              <a:t>false statements</a:t>
            </a:r>
            <a:r>
              <a:rPr lang="en-US" dirty="0" smtClean="0"/>
              <a:t>, written </a:t>
            </a:r>
            <a:r>
              <a:rPr lang="en-US" dirty="0"/>
              <a:t>or oral, to any </a:t>
            </a:r>
            <a:r>
              <a:rPr lang="en-US" dirty="0" smtClean="0"/>
              <a:t>one in </a:t>
            </a:r>
            <a:r>
              <a:rPr lang="en-US" dirty="0"/>
              <a:t>authority.</a:t>
            </a:r>
          </a:p>
          <a:p>
            <a:pPr>
              <a:buNone/>
            </a:pPr>
            <a:r>
              <a:rPr lang="en-US" dirty="0" smtClean="0"/>
              <a:t>					</a:t>
            </a:r>
            <a:r>
              <a:rPr lang="en-US" b="1" i="1" dirty="0" smtClean="0">
                <a:solidFill>
                  <a:srgbClr val="FF0000"/>
                </a:solidFill>
              </a:rPr>
              <a:t>Conference </a:t>
            </a:r>
            <a:r>
              <a:rPr lang="en-US" b="1" i="1" dirty="0">
                <a:solidFill>
                  <a:srgbClr val="FF0000"/>
                </a:solidFill>
              </a:rPr>
              <a:t>to expulsion.</a:t>
            </a:r>
          </a:p>
          <a:p>
            <a:pPr>
              <a:buNone/>
            </a:pPr>
            <a:r>
              <a:rPr lang="en-US" dirty="0"/>
              <a:t>C. </a:t>
            </a:r>
            <a:r>
              <a:rPr lang="en-US" b="1" dirty="0" smtClean="0"/>
              <a:t>Cheating/Plagiarism - </a:t>
            </a:r>
            <a:r>
              <a:rPr lang="en-US" dirty="0" smtClean="0"/>
              <a:t> </a:t>
            </a:r>
            <a:r>
              <a:rPr lang="en-US" dirty="0"/>
              <a:t>Violating rules of honesty</a:t>
            </a:r>
            <a:r>
              <a:rPr lang="en-US" dirty="0" smtClean="0"/>
              <a:t>, such </a:t>
            </a:r>
            <a:r>
              <a:rPr lang="en-US" dirty="0"/>
              <a:t>as, copying another</a:t>
            </a:r>
          </a:p>
          <a:p>
            <a:pPr>
              <a:buNone/>
            </a:pPr>
            <a:r>
              <a:rPr lang="en-US" dirty="0"/>
              <a:t>student’s test, assignment</a:t>
            </a:r>
            <a:r>
              <a:rPr lang="en-US" dirty="0" smtClean="0"/>
              <a:t>, etc</a:t>
            </a:r>
            <a:r>
              <a:rPr lang="en-US" dirty="0"/>
              <a:t>.</a:t>
            </a:r>
          </a:p>
          <a:p>
            <a:pPr>
              <a:buNone/>
            </a:pPr>
            <a:r>
              <a:rPr lang="en-US" dirty="0" smtClean="0"/>
              <a:t>					</a:t>
            </a:r>
            <a:r>
              <a:rPr lang="en-US" b="1" i="1" dirty="0" smtClean="0">
                <a:solidFill>
                  <a:srgbClr val="FF0000"/>
                </a:solidFill>
              </a:rPr>
              <a:t>Conference to </a:t>
            </a:r>
            <a:r>
              <a:rPr lang="en-US" b="1" i="1" dirty="0">
                <a:solidFill>
                  <a:srgbClr val="FF0000"/>
                </a:solidFill>
              </a:rPr>
              <a:t>expulsion.</a:t>
            </a:r>
          </a:p>
          <a:p>
            <a:pPr>
              <a:buNone/>
            </a:pPr>
            <a:r>
              <a:rPr lang="en-US" dirty="0"/>
              <a:t>D. </a:t>
            </a:r>
            <a:r>
              <a:rPr lang="en-US" b="1" dirty="0"/>
              <a:t>Other</a:t>
            </a:r>
            <a:r>
              <a:rPr lang="en-US" dirty="0"/>
              <a:t> </a:t>
            </a:r>
            <a:r>
              <a:rPr lang="en-US" dirty="0" smtClean="0"/>
              <a:t>- Passing </a:t>
            </a:r>
            <a:r>
              <a:rPr lang="en-US" dirty="0"/>
              <a:t>of any </a:t>
            </a:r>
            <a:r>
              <a:rPr lang="en-US" dirty="0" smtClean="0"/>
              <a:t>false statements</a:t>
            </a:r>
            <a:r>
              <a:rPr lang="en-US" dirty="0"/>
              <a:t>, or </a:t>
            </a:r>
            <a:r>
              <a:rPr lang="en-US" dirty="0" smtClean="0"/>
              <a:t>information including </a:t>
            </a:r>
            <a:r>
              <a:rPr lang="en-US" dirty="0"/>
              <a:t>name to any </a:t>
            </a:r>
            <a:r>
              <a:rPr lang="en-US" dirty="0" smtClean="0"/>
              <a:t>one in </a:t>
            </a:r>
            <a:r>
              <a:rPr lang="en-US" dirty="0"/>
              <a:t>authority.</a:t>
            </a:r>
          </a:p>
          <a:p>
            <a:pPr>
              <a:buNone/>
            </a:pPr>
            <a:r>
              <a:rPr lang="en-US" dirty="0" smtClean="0"/>
              <a:t>					</a:t>
            </a:r>
            <a:r>
              <a:rPr lang="en-US" b="1" i="1" dirty="0" smtClean="0">
                <a:solidFill>
                  <a:srgbClr val="FF0000"/>
                </a:solidFill>
              </a:rPr>
              <a:t>Conference </a:t>
            </a:r>
            <a:r>
              <a:rPr lang="en-US" b="1" i="1" dirty="0">
                <a:solidFill>
                  <a:srgbClr val="FF0000"/>
                </a:solidFill>
              </a:rPr>
              <a:t>to expulsion.</a:t>
            </a:r>
          </a:p>
        </p:txBody>
      </p:sp>
      <p:pic>
        <p:nvPicPr>
          <p:cNvPr id="4" name="Picture 3" descr="jaguar-paw-print-in-gold-md.png"/>
          <p:cNvPicPr>
            <a:picLocks noChangeAspect="1"/>
          </p:cNvPicPr>
          <p:nvPr/>
        </p:nvPicPr>
        <p:blipFill>
          <a:blip r:embed="rId2" cstate="print"/>
          <a:stretch>
            <a:fillRect/>
          </a:stretch>
        </p:blipFill>
        <p:spPr>
          <a:xfrm>
            <a:off x="8153400" y="59436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304800" y="304800"/>
            <a:ext cx="703874" cy="64973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TOBACCO PRODUCTS</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b="1" dirty="0" smtClean="0"/>
              <a:t>Use</a:t>
            </a:r>
            <a:r>
              <a:rPr lang="en-US" dirty="0" smtClean="0"/>
              <a:t> - Smoking (anything), use, </a:t>
            </a:r>
            <a:r>
              <a:rPr lang="en-US" b="1" i="1" dirty="0" smtClean="0"/>
              <a:t>or possession </a:t>
            </a:r>
            <a:r>
              <a:rPr lang="en-US" dirty="0" smtClean="0"/>
              <a:t>of products such as snuff or chewing tobacco, in any school building, on its grounds during the school day, on the school bus or at any official school function.</a:t>
            </a:r>
          </a:p>
          <a:p>
            <a:pPr marL="514350" indent="-514350">
              <a:buNone/>
            </a:pPr>
            <a:r>
              <a:rPr lang="en-US" dirty="0" smtClean="0"/>
              <a:t>B. </a:t>
            </a:r>
            <a:r>
              <a:rPr lang="en-US" b="1" dirty="0" smtClean="0"/>
              <a:t>Possession - </a:t>
            </a:r>
            <a:r>
              <a:rPr lang="en-US" dirty="0" smtClean="0"/>
              <a:t> Having on one’s person or personal possession smoking materials or other tobacco products.</a:t>
            </a:r>
            <a:endParaRPr lang="en-US" dirty="0"/>
          </a:p>
        </p:txBody>
      </p:sp>
      <p:pic>
        <p:nvPicPr>
          <p:cNvPr id="3074" name="Picture 2" descr="C:\Users\kwilliams\AppData\Local\Microsoft\Windows\Temporary Internet Files\Content.IE5\HV5A68VO\MC900433872[1].png"/>
          <p:cNvPicPr>
            <a:picLocks noChangeAspect="1" noChangeArrowheads="1"/>
          </p:cNvPicPr>
          <p:nvPr/>
        </p:nvPicPr>
        <p:blipFill>
          <a:blip r:embed="rId2" cstate="print"/>
          <a:srcRect/>
          <a:stretch>
            <a:fillRect/>
          </a:stretch>
        </p:blipFill>
        <p:spPr bwMode="auto">
          <a:xfrm>
            <a:off x="7620000" y="304800"/>
            <a:ext cx="1019175" cy="10191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PARENTS’ AND GUARDIANS’ RIGHTS AND RESPONSIBILITIES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Parents’ and Guardians’ Rights Notice: Parent access to student records will </a:t>
            </a:r>
            <a:r>
              <a:rPr lang="en-US" b="1" dirty="0" smtClean="0"/>
              <a:t>terminate at </a:t>
            </a:r>
            <a:r>
              <a:rPr lang="en-US" b="1" dirty="0"/>
              <a:t>age 18 unless written authorization exists.</a:t>
            </a:r>
          </a:p>
          <a:p>
            <a:r>
              <a:rPr lang="en-US" dirty="0" smtClean="0"/>
              <a:t>To </a:t>
            </a:r>
            <a:r>
              <a:rPr lang="en-US" dirty="0"/>
              <a:t>send their child to a school with an environment where learning is</a:t>
            </a:r>
          </a:p>
          <a:p>
            <a:pPr>
              <a:buNone/>
            </a:pPr>
            <a:r>
              <a:rPr lang="en-US" dirty="0" smtClean="0"/>
              <a:t>	nurtured </a:t>
            </a:r>
            <a:r>
              <a:rPr lang="en-US" dirty="0"/>
              <a:t>and encouraged.</a:t>
            </a:r>
          </a:p>
          <a:p>
            <a:r>
              <a:rPr lang="en-US" dirty="0" smtClean="0"/>
              <a:t> </a:t>
            </a:r>
            <a:r>
              <a:rPr lang="en-US" dirty="0"/>
              <a:t>To expect classroom disruptions to be dealt with fairly, firmly, and quickly.</a:t>
            </a:r>
          </a:p>
          <a:p>
            <a:r>
              <a:rPr lang="en-US" dirty="0" smtClean="0"/>
              <a:t> </a:t>
            </a:r>
            <a:r>
              <a:rPr lang="en-US" dirty="0"/>
              <a:t>To expect the school to maintain high academic standards.</a:t>
            </a:r>
          </a:p>
          <a:p>
            <a:r>
              <a:rPr lang="en-US" dirty="0" smtClean="0"/>
              <a:t> </a:t>
            </a:r>
            <a:r>
              <a:rPr lang="en-US" dirty="0"/>
              <a:t>To review the child’s academic progress and other pertinent information</a:t>
            </a:r>
          </a:p>
          <a:p>
            <a:pPr>
              <a:buNone/>
            </a:pPr>
            <a:r>
              <a:rPr lang="en-US" dirty="0" smtClean="0"/>
              <a:t>	which </a:t>
            </a:r>
            <a:r>
              <a:rPr lang="en-US" dirty="0"/>
              <a:t>may be contained in the student’s personal folder.</a:t>
            </a:r>
          </a:p>
          <a:p>
            <a:r>
              <a:rPr lang="en-US" dirty="0" smtClean="0"/>
              <a:t> </a:t>
            </a:r>
            <a:r>
              <a:rPr lang="en-US" dirty="0"/>
              <a:t>To address grievance(s) concerning their child and to receive a prompt</a:t>
            </a:r>
          </a:p>
          <a:p>
            <a:pPr>
              <a:buNone/>
            </a:pPr>
            <a:r>
              <a:rPr lang="en-US" dirty="0" smtClean="0"/>
              <a:t>	reply </a:t>
            </a:r>
            <a:r>
              <a:rPr lang="en-US" dirty="0"/>
              <a:t>for any alleged grievance.</a:t>
            </a:r>
          </a:p>
          <a:p>
            <a:r>
              <a:rPr lang="en-US" dirty="0" smtClean="0"/>
              <a:t>To </a:t>
            </a:r>
            <a:r>
              <a:rPr lang="en-US" dirty="0"/>
              <a:t>expect the school to be a safe environment.</a:t>
            </a:r>
          </a:p>
          <a:p>
            <a:r>
              <a:rPr lang="en-US" dirty="0" smtClean="0"/>
              <a:t>To </a:t>
            </a:r>
            <a:r>
              <a:rPr lang="en-US" dirty="0"/>
              <a:t>request and be provided information on the professional qualifications</a:t>
            </a:r>
          </a:p>
          <a:p>
            <a:pPr>
              <a:buNone/>
            </a:pPr>
            <a:r>
              <a:rPr lang="en-US" dirty="0" smtClean="0"/>
              <a:t>	of </a:t>
            </a:r>
            <a:r>
              <a:rPr lang="en-US" dirty="0"/>
              <a:t>their children’s teachers.</a:t>
            </a:r>
          </a:p>
        </p:txBody>
      </p:sp>
      <p:pic>
        <p:nvPicPr>
          <p:cNvPr id="5" name="Picture 4" descr="jaguar-paw-print-in-gold-md.png"/>
          <p:cNvPicPr>
            <a:picLocks noChangeAspect="1"/>
          </p:cNvPicPr>
          <p:nvPr/>
        </p:nvPicPr>
        <p:blipFill>
          <a:blip r:embed="rId2" cstate="print"/>
          <a:stretch>
            <a:fillRect/>
          </a:stretch>
        </p:blipFill>
        <p:spPr>
          <a:xfrm>
            <a:off x="7543800" y="5334000"/>
            <a:ext cx="1281724" cy="118313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BOARD POLICY REGARDING TOBACCO USE AND/OR POSSESSION</a:t>
            </a:r>
            <a:endParaRPr lang="en-US" dirty="0"/>
          </a:p>
        </p:txBody>
      </p:sp>
      <p:sp>
        <p:nvSpPr>
          <p:cNvPr id="3" name="Content Placeholder 2"/>
          <p:cNvSpPr>
            <a:spLocks noGrp="1"/>
          </p:cNvSpPr>
          <p:nvPr>
            <p:ph idx="1"/>
          </p:nvPr>
        </p:nvSpPr>
        <p:spPr>
          <a:xfrm>
            <a:off x="381000" y="1600200"/>
            <a:ext cx="8229600" cy="4525963"/>
          </a:xfrm>
        </p:spPr>
        <p:txBody>
          <a:bodyPr>
            <a:normAutofit fontScale="85000" lnSpcReduction="10000"/>
          </a:bodyPr>
          <a:lstStyle/>
          <a:p>
            <a:pPr algn="ctr">
              <a:buNone/>
            </a:pPr>
            <a:r>
              <a:rPr lang="en-US" b="1" dirty="0"/>
              <a:t>The following disciplinary methods will be used in dealing with </a:t>
            </a:r>
            <a:r>
              <a:rPr lang="en-US" b="1" dirty="0" smtClean="0"/>
              <a:t>Violators</a:t>
            </a:r>
            <a:r>
              <a:rPr lang="en-US" b="1" dirty="0"/>
              <a:t>:</a:t>
            </a:r>
          </a:p>
          <a:p>
            <a:pPr>
              <a:buNone/>
            </a:pPr>
            <a:r>
              <a:rPr lang="en-US" dirty="0"/>
              <a:t>A. First offense (use or possession) – </a:t>
            </a:r>
            <a:r>
              <a:rPr lang="en-US" b="1" i="1" dirty="0">
                <a:solidFill>
                  <a:srgbClr val="FF0000"/>
                </a:solidFill>
              </a:rPr>
              <a:t>confiscation of the tobacco product(s</a:t>
            </a:r>
            <a:r>
              <a:rPr lang="en-US" b="1" i="1" dirty="0" smtClean="0">
                <a:solidFill>
                  <a:srgbClr val="FF0000"/>
                </a:solidFill>
              </a:rPr>
              <a:t>) and </a:t>
            </a:r>
            <a:r>
              <a:rPr lang="en-US" b="1" i="1" dirty="0" smtClean="0">
                <a:solidFill>
                  <a:srgbClr val="FF0000"/>
                </a:solidFill>
              </a:rPr>
              <a:t>Conference to Suspension</a:t>
            </a:r>
            <a:endParaRPr lang="en-US" b="1" i="1" dirty="0">
              <a:solidFill>
                <a:srgbClr val="FF0000"/>
              </a:solidFill>
            </a:endParaRPr>
          </a:p>
          <a:p>
            <a:pPr>
              <a:buNone/>
            </a:pPr>
            <a:r>
              <a:rPr lang="en-US" dirty="0"/>
              <a:t>B. Second offense (use or Possession) – </a:t>
            </a:r>
            <a:r>
              <a:rPr lang="en-US" b="1" i="1" dirty="0">
                <a:solidFill>
                  <a:srgbClr val="FF0000"/>
                </a:solidFill>
              </a:rPr>
              <a:t>confiscation of the tobacco product(s</a:t>
            </a:r>
            <a:r>
              <a:rPr lang="en-US" b="1" i="1" dirty="0" smtClean="0">
                <a:solidFill>
                  <a:srgbClr val="FF0000"/>
                </a:solidFill>
              </a:rPr>
              <a:t>) and Conference to Suspension</a:t>
            </a:r>
            <a:endParaRPr lang="en-US" b="1" i="1" dirty="0">
              <a:solidFill>
                <a:srgbClr val="FF0000"/>
              </a:solidFill>
            </a:endParaRPr>
          </a:p>
          <a:p>
            <a:pPr>
              <a:buNone/>
            </a:pPr>
            <a:r>
              <a:rPr lang="en-US" dirty="0"/>
              <a:t>C. Third offense – </a:t>
            </a:r>
            <a:r>
              <a:rPr lang="en-US" b="1" i="1" dirty="0">
                <a:solidFill>
                  <a:srgbClr val="FF0000"/>
                </a:solidFill>
              </a:rPr>
              <a:t>confiscation of the tobacco product(s) </a:t>
            </a:r>
            <a:r>
              <a:rPr lang="en-US" b="1" i="1" dirty="0" smtClean="0">
                <a:solidFill>
                  <a:srgbClr val="FF0000"/>
                </a:solidFill>
              </a:rPr>
              <a:t>and Conference to Suspension</a:t>
            </a:r>
            <a:endParaRPr lang="en-US" b="1" i="1" dirty="0">
              <a:solidFill>
                <a:srgbClr val="FF0000"/>
              </a:solidFill>
            </a:endParaRPr>
          </a:p>
          <a:p>
            <a:pPr>
              <a:buNone/>
            </a:pPr>
            <a:endParaRPr lang="en-US" dirty="0" smtClean="0"/>
          </a:p>
          <a:p>
            <a:pPr>
              <a:buNone/>
            </a:pPr>
            <a:r>
              <a:rPr lang="en-US" dirty="0" smtClean="0"/>
              <a:t>Additional </a:t>
            </a:r>
            <a:r>
              <a:rPr lang="en-US" dirty="0"/>
              <a:t>violations will result in increased penalties.</a:t>
            </a:r>
          </a:p>
        </p:txBody>
      </p:sp>
      <p:pic>
        <p:nvPicPr>
          <p:cNvPr id="4098" name="Picture 2" descr="C:\Users\kwilliams\AppData\Local\Microsoft\Windows\Temporary Internet Files\Content.IE5\HV5A68VO\MC900433872[1].png"/>
          <p:cNvPicPr>
            <a:picLocks noChangeAspect="1" noChangeArrowheads="1"/>
          </p:cNvPicPr>
          <p:nvPr/>
        </p:nvPicPr>
        <p:blipFill>
          <a:blip r:embed="rId2" cstate="print"/>
          <a:srcRect/>
          <a:stretch>
            <a:fillRect/>
          </a:stretch>
        </p:blipFill>
        <p:spPr bwMode="auto">
          <a:xfrm>
            <a:off x="8077200" y="5715000"/>
            <a:ext cx="785813" cy="78581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BOARD POLICY REGARDING TOBACCO USE AND/OR POSSESSION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 Students may not use or be in possession of any tobacco product(s) </a:t>
            </a:r>
            <a:r>
              <a:rPr lang="en-US" dirty="0" smtClean="0"/>
              <a:t>and or electronic smoking devices </a:t>
            </a:r>
            <a:r>
              <a:rPr lang="en-US" b="1" i="1" u="sng" dirty="0" smtClean="0"/>
              <a:t>anywhere </a:t>
            </a:r>
            <a:r>
              <a:rPr lang="en-US" b="1" i="1" u="sng" dirty="0" smtClean="0"/>
              <a:t>on school grounds</a:t>
            </a:r>
            <a:r>
              <a:rPr lang="en-US" dirty="0" smtClean="0"/>
              <a:t>. The use of any tobacco product is prohibited at all times in </a:t>
            </a:r>
            <a:r>
              <a:rPr lang="en-US" dirty="0" smtClean="0"/>
              <a:t>any building </a:t>
            </a:r>
            <a:r>
              <a:rPr lang="en-US" dirty="0" smtClean="0"/>
              <a:t>owned or operated by the Board.</a:t>
            </a:r>
          </a:p>
          <a:p>
            <a:r>
              <a:rPr lang="en-US" dirty="0" smtClean="0"/>
              <a:t>II. The following disciplinary methods will be used in dealing with Violators:</a:t>
            </a:r>
          </a:p>
          <a:p>
            <a:r>
              <a:rPr lang="en-US" b="1" i="1" dirty="0" smtClean="0">
                <a:solidFill>
                  <a:srgbClr val="FF0000"/>
                </a:solidFill>
              </a:rPr>
              <a:t>A. First offense (use or possession) – confiscation of the tobacco product(s)</a:t>
            </a:r>
          </a:p>
          <a:p>
            <a:r>
              <a:rPr lang="en-US" b="1" i="1" dirty="0" smtClean="0">
                <a:solidFill>
                  <a:srgbClr val="FF0000"/>
                </a:solidFill>
              </a:rPr>
              <a:t>and one day of After-School Detention.</a:t>
            </a:r>
          </a:p>
          <a:p>
            <a:r>
              <a:rPr lang="en-US" b="1" i="1" dirty="0" smtClean="0">
                <a:solidFill>
                  <a:srgbClr val="FF0000"/>
                </a:solidFill>
              </a:rPr>
              <a:t>B. Second offense (use or Possession) – confiscation of the tobacco product(s)</a:t>
            </a:r>
          </a:p>
          <a:p>
            <a:r>
              <a:rPr lang="en-US" b="1" i="1" dirty="0" smtClean="0">
                <a:solidFill>
                  <a:srgbClr val="FF0000"/>
                </a:solidFill>
              </a:rPr>
              <a:t>and two (2) days of After-School Detention.</a:t>
            </a:r>
          </a:p>
          <a:p>
            <a:r>
              <a:rPr lang="en-US" b="1" i="1" dirty="0" smtClean="0">
                <a:solidFill>
                  <a:srgbClr val="FF0000"/>
                </a:solidFill>
              </a:rPr>
              <a:t>C. Third offense – confiscation of the tobacco product(s) and (1) day of In-</a:t>
            </a:r>
          </a:p>
          <a:p>
            <a:r>
              <a:rPr lang="en-US" b="1" i="1" dirty="0" smtClean="0">
                <a:solidFill>
                  <a:srgbClr val="FF0000"/>
                </a:solidFill>
              </a:rPr>
              <a:t>School Suspension and (1) day of After-School Detention</a:t>
            </a:r>
            <a:r>
              <a:rPr lang="en-US" b="1" i="1" dirty="0" smtClean="0">
                <a:solidFill>
                  <a:srgbClr val="FF0000"/>
                </a:solidFill>
              </a:rPr>
              <a:t>..</a:t>
            </a:r>
            <a:endParaRPr lang="en-US" b="1" i="1" dirty="0" smtClean="0">
              <a:solidFill>
                <a:srgbClr val="FF0000"/>
              </a:solidFill>
            </a:endParaRPr>
          </a:p>
          <a:p>
            <a:r>
              <a:rPr lang="en-US" b="1" i="1" dirty="0" smtClean="0">
                <a:solidFill>
                  <a:srgbClr val="FF0000"/>
                </a:solidFill>
              </a:rPr>
              <a:t>Additional violations will result in increased penalties.</a:t>
            </a:r>
            <a:endParaRPr lang="en-US" b="1" i="1" dirty="0">
              <a:solidFill>
                <a:srgbClr val="FF0000"/>
              </a:solidFill>
            </a:endParaRPr>
          </a:p>
        </p:txBody>
      </p:sp>
      <p:sp>
        <p:nvSpPr>
          <p:cNvPr id="4" name="TextBox 3"/>
          <p:cNvSpPr txBox="1"/>
          <p:nvPr/>
        </p:nvSpPr>
        <p:spPr>
          <a:xfrm>
            <a:off x="3352800" y="0"/>
            <a:ext cx="2590800" cy="369332"/>
          </a:xfrm>
          <a:prstGeom prst="rect">
            <a:avLst/>
          </a:prstGeom>
          <a:noFill/>
        </p:spPr>
        <p:txBody>
          <a:bodyPr wrap="square" rtlCol="0">
            <a:spAutoFit/>
          </a:bodyPr>
          <a:lstStyle/>
          <a:p>
            <a:r>
              <a:rPr lang="en-US" dirty="0" smtClean="0"/>
              <a:t>NLHS Student Handbook</a:t>
            </a:r>
            <a:endParaRPr lang="en-US" dirty="0"/>
          </a:p>
        </p:txBody>
      </p:sp>
      <p:pic>
        <p:nvPicPr>
          <p:cNvPr id="5122" name="Picture 2" descr="C:\Users\kwilliams\AppData\Local\Microsoft\Windows\Temporary Internet Files\Content.IE5\HV5A68VO\MC900433872[1].png"/>
          <p:cNvPicPr>
            <a:picLocks noChangeAspect="1" noChangeArrowheads="1"/>
          </p:cNvPicPr>
          <p:nvPr/>
        </p:nvPicPr>
        <p:blipFill>
          <a:blip r:embed="rId2" cstate="print"/>
          <a:srcRect/>
          <a:stretch>
            <a:fillRect/>
          </a:stretch>
        </p:blipFill>
        <p:spPr bwMode="auto">
          <a:xfrm>
            <a:off x="7924800" y="3048000"/>
            <a:ext cx="960438" cy="96043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DISRUPTION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A. </a:t>
            </a:r>
            <a:r>
              <a:rPr lang="en-US" b="1" dirty="0"/>
              <a:t>Chronic </a:t>
            </a:r>
            <a:r>
              <a:rPr lang="en-US" b="1" dirty="0" smtClean="0"/>
              <a:t>Talking -  </a:t>
            </a:r>
            <a:r>
              <a:rPr lang="en-US" dirty="0"/>
              <a:t>Repeated talking </a:t>
            </a:r>
            <a:r>
              <a:rPr lang="en-US" dirty="0" smtClean="0"/>
              <a:t>in classrooms without permission</a:t>
            </a:r>
            <a:r>
              <a:rPr lang="en-US" dirty="0"/>
              <a:t>.</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t>.</a:t>
            </a:r>
          </a:p>
          <a:p>
            <a:pPr>
              <a:buNone/>
            </a:pPr>
            <a:r>
              <a:rPr lang="en-US" dirty="0"/>
              <a:t>B. </a:t>
            </a:r>
            <a:r>
              <a:rPr lang="en-US" b="1" dirty="0"/>
              <a:t>Throwing </a:t>
            </a:r>
            <a:r>
              <a:rPr lang="en-US" b="1" dirty="0" smtClean="0"/>
              <a:t>Objects -  </a:t>
            </a:r>
            <a:r>
              <a:rPr lang="en-US" dirty="0"/>
              <a:t>Involved in </a:t>
            </a:r>
            <a:r>
              <a:rPr lang="en-US" dirty="0" smtClean="0"/>
              <a:t>the throwing </a:t>
            </a:r>
            <a:r>
              <a:rPr lang="en-US" dirty="0"/>
              <a:t>of any </a:t>
            </a:r>
            <a:r>
              <a:rPr lang="en-US" dirty="0" smtClean="0"/>
              <a:t>object in </a:t>
            </a:r>
            <a:r>
              <a:rPr lang="en-US" dirty="0"/>
              <a:t>any part of </a:t>
            </a:r>
            <a:r>
              <a:rPr lang="en-US" dirty="0" smtClean="0"/>
              <a:t>the school </a:t>
            </a:r>
            <a:r>
              <a:rPr lang="en-US" dirty="0"/>
              <a:t>or </a:t>
            </a:r>
            <a:r>
              <a:rPr lang="en-US" dirty="0" smtClean="0"/>
              <a:t>school grounds </a:t>
            </a:r>
            <a:r>
              <a:rPr lang="en-US" dirty="0"/>
              <a:t>in such a </a:t>
            </a:r>
            <a:r>
              <a:rPr lang="en-US" dirty="0" smtClean="0"/>
              <a:t>way as </a:t>
            </a:r>
            <a:r>
              <a:rPr lang="en-US" dirty="0"/>
              <a:t>to be disruptive </a:t>
            </a:r>
            <a:r>
              <a:rPr lang="en-US" dirty="0" smtClean="0"/>
              <a:t>and endanger </a:t>
            </a:r>
            <a:r>
              <a:rPr lang="en-US" dirty="0"/>
              <a:t>anyone.</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t>.</a:t>
            </a:r>
          </a:p>
          <a:p>
            <a:pPr>
              <a:buNone/>
            </a:pPr>
            <a:r>
              <a:rPr lang="en-US" dirty="0"/>
              <a:t>C. </a:t>
            </a:r>
            <a:r>
              <a:rPr lang="en-US" b="1" dirty="0"/>
              <a:t>Horseplay</a:t>
            </a:r>
            <a:r>
              <a:rPr lang="en-US" dirty="0"/>
              <a:t> </a:t>
            </a:r>
            <a:r>
              <a:rPr lang="en-US" dirty="0" smtClean="0"/>
              <a:t>- Engaging </a:t>
            </a:r>
            <a:r>
              <a:rPr lang="en-US" dirty="0"/>
              <a:t>in </a:t>
            </a:r>
            <a:r>
              <a:rPr lang="en-US" dirty="0" smtClean="0"/>
              <a:t>conduct that </a:t>
            </a:r>
            <a:r>
              <a:rPr lang="en-US" dirty="0"/>
              <a:t>disrupts </a:t>
            </a:r>
            <a:r>
              <a:rPr lang="en-US" dirty="0" smtClean="0"/>
              <a:t>the educational </a:t>
            </a:r>
            <a:r>
              <a:rPr lang="en-US" dirty="0"/>
              <a:t>process </a:t>
            </a:r>
            <a:r>
              <a:rPr lang="en-US" dirty="0" smtClean="0"/>
              <a:t>or interferes with teaching</a:t>
            </a:r>
            <a:r>
              <a:rPr lang="en-US" dirty="0"/>
              <a:t>, </a:t>
            </a:r>
            <a:r>
              <a:rPr lang="en-US" dirty="0" smtClean="0"/>
              <a:t>learning and/or </a:t>
            </a:r>
            <a:r>
              <a:rPr lang="en-US" dirty="0"/>
              <a:t>the </a:t>
            </a:r>
            <a:r>
              <a:rPr lang="en-US" dirty="0" smtClean="0"/>
              <a:t>operation of </a:t>
            </a:r>
            <a:r>
              <a:rPr lang="en-US" dirty="0"/>
              <a:t>the school</a:t>
            </a:r>
            <a:r>
              <a:rPr lang="en-US" dirty="0" smtClean="0"/>
              <a:t>. </a:t>
            </a:r>
            <a:r>
              <a:rPr lang="en-US" i="1" dirty="0" smtClean="0"/>
              <a:t>( May include minor instances of hitting/shoving)</a:t>
            </a:r>
            <a:endParaRPr lang="en-US" i="1" dirty="0"/>
          </a:p>
          <a:p>
            <a:pPr>
              <a:buNone/>
            </a:pPr>
            <a:r>
              <a:rPr lang="en-US" dirty="0" smtClean="0"/>
              <a:t>					</a:t>
            </a:r>
            <a:r>
              <a:rPr lang="en-US" b="1" i="1" dirty="0" smtClean="0">
                <a:solidFill>
                  <a:srgbClr val="FF0000"/>
                </a:solidFill>
              </a:rPr>
              <a:t>Conference </a:t>
            </a:r>
            <a:r>
              <a:rPr lang="en-US" b="1" i="1" dirty="0">
                <a:solidFill>
                  <a:srgbClr val="FF0000"/>
                </a:solidFill>
              </a:rPr>
              <a:t>to suspension</a:t>
            </a:r>
          </a:p>
        </p:txBody>
      </p:sp>
      <p:pic>
        <p:nvPicPr>
          <p:cNvPr id="4" name="Picture 3" descr="jaguar-paw-print-in-gold-md.png"/>
          <p:cNvPicPr>
            <a:picLocks noChangeAspect="1"/>
          </p:cNvPicPr>
          <p:nvPr/>
        </p:nvPicPr>
        <p:blipFill>
          <a:blip r:embed="rId2" cstate="print"/>
          <a:stretch>
            <a:fillRect/>
          </a:stretch>
        </p:blipFill>
        <p:spPr>
          <a:xfrm>
            <a:off x="6477000" y="5334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2057400" y="533400"/>
            <a:ext cx="703874" cy="64973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DISRUPTION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D. </a:t>
            </a:r>
            <a:r>
              <a:rPr lang="en-US" b="1" dirty="0" smtClean="0"/>
              <a:t>Teasing -</a:t>
            </a:r>
            <a:r>
              <a:rPr lang="en-US" dirty="0" smtClean="0"/>
              <a:t> </a:t>
            </a:r>
            <a:r>
              <a:rPr lang="en-US" dirty="0"/>
              <a:t>Engaging in </a:t>
            </a:r>
            <a:r>
              <a:rPr lang="en-US" dirty="0" smtClean="0"/>
              <a:t>any activity </a:t>
            </a:r>
            <a:r>
              <a:rPr lang="en-US" dirty="0"/>
              <a:t>that </a:t>
            </a:r>
            <a:r>
              <a:rPr lang="en-US" dirty="0" smtClean="0"/>
              <a:t>afflicts mental </a:t>
            </a:r>
            <a:r>
              <a:rPr lang="en-US" dirty="0"/>
              <a:t>distress</a:t>
            </a:r>
            <a:r>
              <a:rPr lang="en-US" dirty="0" smtClean="0"/>
              <a:t>, anguish </a:t>
            </a:r>
            <a:r>
              <a:rPr lang="en-US" dirty="0"/>
              <a:t>or agitation to</a:t>
            </a:r>
          </a:p>
          <a:p>
            <a:pPr>
              <a:buNone/>
            </a:pPr>
            <a:r>
              <a:rPr lang="en-US" dirty="0"/>
              <a:t>another person.</a:t>
            </a:r>
          </a:p>
          <a:p>
            <a:pPr>
              <a:buNone/>
            </a:pPr>
            <a:r>
              <a:rPr lang="en-US" dirty="0" smtClean="0"/>
              <a:t>					</a:t>
            </a:r>
            <a:r>
              <a:rPr lang="en-US" b="1" i="1" dirty="0" smtClean="0">
                <a:solidFill>
                  <a:srgbClr val="FF0000"/>
                </a:solidFill>
              </a:rPr>
              <a:t>Conference </a:t>
            </a:r>
            <a:r>
              <a:rPr lang="en-US" b="1" i="1" dirty="0">
                <a:solidFill>
                  <a:srgbClr val="FF0000"/>
                </a:solidFill>
              </a:rPr>
              <a:t>to expulsion</a:t>
            </a:r>
            <a:r>
              <a:rPr lang="en-US" dirty="0"/>
              <a:t>.</a:t>
            </a:r>
          </a:p>
          <a:p>
            <a:pPr>
              <a:buNone/>
            </a:pPr>
            <a:r>
              <a:rPr lang="en-US" dirty="0"/>
              <a:t>E. </a:t>
            </a:r>
            <a:r>
              <a:rPr lang="en-US" b="1" dirty="0"/>
              <a:t>Refusing to remain in </a:t>
            </a:r>
            <a:r>
              <a:rPr lang="en-US" b="1" dirty="0" smtClean="0"/>
              <a:t>seat -  </a:t>
            </a:r>
            <a:r>
              <a:rPr lang="en-US" dirty="0"/>
              <a:t>Repeatedly getting </a:t>
            </a:r>
            <a:r>
              <a:rPr lang="en-US" dirty="0" smtClean="0"/>
              <a:t>out of </a:t>
            </a:r>
            <a:r>
              <a:rPr lang="en-US" dirty="0"/>
              <a:t>seat </a:t>
            </a:r>
            <a:r>
              <a:rPr lang="en-US" dirty="0" smtClean="0"/>
              <a:t>without permission </a:t>
            </a:r>
            <a:r>
              <a:rPr lang="en-US" dirty="0"/>
              <a:t>of </a:t>
            </a:r>
            <a:r>
              <a:rPr lang="en-US" dirty="0" smtClean="0"/>
              <a:t>staff member</a:t>
            </a:r>
            <a:r>
              <a:rPr lang="en-US" dirty="0"/>
              <a:t>.</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t>.</a:t>
            </a:r>
          </a:p>
          <a:p>
            <a:pPr>
              <a:buNone/>
            </a:pPr>
            <a:r>
              <a:rPr lang="en-US" dirty="0"/>
              <a:t>F. </a:t>
            </a:r>
            <a:r>
              <a:rPr lang="en-US" b="1" dirty="0"/>
              <a:t>Rude Noises </a:t>
            </a:r>
            <a:r>
              <a:rPr lang="en-US" b="1" dirty="0" smtClean="0"/>
              <a:t>- </a:t>
            </a:r>
            <a:r>
              <a:rPr lang="en-US" dirty="0" smtClean="0"/>
              <a:t>Making any unnecessary </a:t>
            </a:r>
            <a:r>
              <a:rPr lang="en-US" dirty="0"/>
              <a:t>noise </a:t>
            </a:r>
            <a:r>
              <a:rPr lang="en-US" dirty="0" smtClean="0"/>
              <a:t>that disrupts </a:t>
            </a:r>
            <a:r>
              <a:rPr lang="en-US" dirty="0"/>
              <a:t>the </a:t>
            </a:r>
            <a:r>
              <a:rPr lang="en-US" dirty="0" smtClean="0"/>
              <a:t>teaching and </a:t>
            </a:r>
            <a:r>
              <a:rPr lang="en-US" dirty="0"/>
              <a:t>learning </a:t>
            </a:r>
            <a:r>
              <a:rPr lang="en-US" dirty="0" smtClean="0"/>
              <a:t>and/or orderly </a:t>
            </a:r>
            <a:r>
              <a:rPr lang="en-US" dirty="0"/>
              <a:t>operation </a:t>
            </a:r>
            <a:r>
              <a:rPr lang="en-US" dirty="0" smtClean="0"/>
              <a:t>of the </a:t>
            </a:r>
            <a:r>
              <a:rPr lang="en-US" dirty="0"/>
              <a:t>school.</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t>.</a:t>
            </a:r>
          </a:p>
        </p:txBody>
      </p:sp>
      <p:pic>
        <p:nvPicPr>
          <p:cNvPr id="4" name="Picture 3" descr="jaguar-paw-print-in-gold-md.png"/>
          <p:cNvPicPr>
            <a:picLocks noChangeAspect="1"/>
          </p:cNvPicPr>
          <p:nvPr/>
        </p:nvPicPr>
        <p:blipFill>
          <a:blip r:embed="rId2" cstate="print"/>
          <a:stretch>
            <a:fillRect/>
          </a:stretch>
        </p:blipFill>
        <p:spPr>
          <a:xfrm>
            <a:off x="6705600" y="5334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1219200" y="609600"/>
            <a:ext cx="703874" cy="64973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DISRUPTION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G. </a:t>
            </a:r>
            <a:r>
              <a:rPr lang="en-US" b="1" dirty="0"/>
              <a:t>Leaving without Permission </a:t>
            </a:r>
            <a:r>
              <a:rPr lang="en-US" b="1" dirty="0" smtClean="0"/>
              <a:t> - </a:t>
            </a:r>
            <a:r>
              <a:rPr lang="en-US" dirty="0" smtClean="0"/>
              <a:t>Leaving </a:t>
            </a:r>
            <a:r>
              <a:rPr lang="en-US" dirty="0"/>
              <a:t>the </a:t>
            </a:r>
            <a:r>
              <a:rPr lang="en-US" dirty="0" smtClean="0"/>
              <a:t>classroom or </a:t>
            </a:r>
            <a:r>
              <a:rPr lang="en-US" dirty="0"/>
              <a:t>assigned </a:t>
            </a:r>
            <a:r>
              <a:rPr lang="en-US" dirty="0" smtClean="0"/>
              <a:t>area without obtaining prior </a:t>
            </a:r>
            <a:r>
              <a:rPr lang="en-US" dirty="0"/>
              <a:t>approval of </a:t>
            </a:r>
            <a:r>
              <a:rPr lang="en-US" dirty="0" smtClean="0"/>
              <a:t>a staff </a:t>
            </a:r>
            <a:r>
              <a:rPr lang="en-US" dirty="0"/>
              <a:t>member.</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t>.</a:t>
            </a:r>
          </a:p>
          <a:p>
            <a:pPr>
              <a:buNone/>
            </a:pPr>
            <a:r>
              <a:rPr lang="en-US" dirty="0"/>
              <a:t>H. </a:t>
            </a:r>
            <a:r>
              <a:rPr lang="en-US" b="1" dirty="0"/>
              <a:t>Display of affection </a:t>
            </a:r>
            <a:r>
              <a:rPr lang="en-US" b="1" dirty="0" smtClean="0"/>
              <a:t>- </a:t>
            </a:r>
            <a:r>
              <a:rPr lang="en-US" dirty="0" smtClean="0"/>
              <a:t>Kissing</a:t>
            </a:r>
            <a:r>
              <a:rPr lang="en-US" dirty="0"/>
              <a:t>, hugging</a:t>
            </a:r>
            <a:r>
              <a:rPr lang="en-US" dirty="0" smtClean="0"/>
              <a:t>, petting</a:t>
            </a:r>
            <a:r>
              <a:rPr lang="en-US" dirty="0"/>
              <a:t>.</a:t>
            </a:r>
          </a:p>
          <a:p>
            <a:pPr>
              <a:buNone/>
            </a:pPr>
            <a:r>
              <a:rPr lang="en-US" dirty="0" smtClean="0"/>
              <a:t>					</a:t>
            </a:r>
            <a:r>
              <a:rPr lang="en-US" b="1" i="1" dirty="0" smtClean="0">
                <a:solidFill>
                  <a:srgbClr val="FF0000"/>
                </a:solidFill>
              </a:rPr>
              <a:t>Conference </a:t>
            </a:r>
            <a:r>
              <a:rPr lang="en-US" b="1" i="1" dirty="0">
                <a:solidFill>
                  <a:srgbClr val="FF0000"/>
                </a:solidFill>
              </a:rPr>
              <a:t>to suspension</a:t>
            </a:r>
            <a:r>
              <a:rPr lang="en-US" dirty="0"/>
              <a:t>.</a:t>
            </a:r>
          </a:p>
          <a:p>
            <a:pPr>
              <a:buNone/>
            </a:pPr>
            <a:r>
              <a:rPr lang="en-US" dirty="0"/>
              <a:t>I. </a:t>
            </a:r>
            <a:r>
              <a:rPr lang="en-US" b="1" dirty="0"/>
              <a:t>Disruption of Class/ Other </a:t>
            </a:r>
            <a:r>
              <a:rPr lang="en-US" b="1" dirty="0" smtClean="0"/>
              <a:t>- </a:t>
            </a:r>
            <a:r>
              <a:rPr lang="en-US" dirty="0" smtClean="0"/>
              <a:t>Any </a:t>
            </a:r>
            <a:r>
              <a:rPr lang="en-US" dirty="0"/>
              <a:t>action that </a:t>
            </a:r>
            <a:r>
              <a:rPr lang="en-US" dirty="0" smtClean="0"/>
              <a:t>causes disruption </a:t>
            </a:r>
            <a:r>
              <a:rPr lang="en-US" dirty="0"/>
              <a:t>of </a:t>
            </a:r>
            <a:r>
              <a:rPr lang="en-US" dirty="0" smtClean="0"/>
              <a:t>the school </a:t>
            </a:r>
            <a:r>
              <a:rPr lang="en-US" dirty="0"/>
              <a:t>environment.</a:t>
            </a:r>
          </a:p>
          <a:p>
            <a:pPr>
              <a:buNone/>
            </a:pPr>
            <a:r>
              <a:rPr lang="en-US" dirty="0" smtClean="0"/>
              <a:t>					</a:t>
            </a:r>
            <a:r>
              <a:rPr lang="en-US" b="1" i="1" dirty="0" smtClean="0">
                <a:solidFill>
                  <a:srgbClr val="FF0000"/>
                </a:solidFill>
              </a:rPr>
              <a:t>Conference </a:t>
            </a:r>
            <a:r>
              <a:rPr lang="en-US" b="1" i="1" dirty="0">
                <a:solidFill>
                  <a:srgbClr val="FF0000"/>
                </a:solidFill>
              </a:rPr>
              <a:t>to expulsion</a:t>
            </a:r>
            <a:r>
              <a:rPr lang="en-US" dirty="0"/>
              <a:t>.</a:t>
            </a:r>
          </a:p>
        </p:txBody>
      </p:sp>
      <p:pic>
        <p:nvPicPr>
          <p:cNvPr id="4" name="Picture 3" descr="jaguar-paw-print-in-gold-md.png"/>
          <p:cNvPicPr>
            <a:picLocks noChangeAspect="1"/>
          </p:cNvPicPr>
          <p:nvPr/>
        </p:nvPicPr>
        <p:blipFill>
          <a:blip r:embed="rId2" cstate="print"/>
          <a:stretch>
            <a:fillRect/>
          </a:stretch>
        </p:blipFill>
        <p:spPr>
          <a:xfrm>
            <a:off x="6705600" y="6096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1828800" y="609600"/>
            <a:ext cx="703874" cy="64973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REPEATED AND CONTINUED VIOLATIONS OF RULES AND</a:t>
            </a:r>
            <a:br>
              <a:rPr lang="en-US" sz="3200" b="1" dirty="0" smtClean="0"/>
            </a:br>
            <a:r>
              <a:rPr lang="en-US" sz="3200" b="1" dirty="0" smtClean="0"/>
              <a:t>REGULATIONS:</a:t>
            </a:r>
            <a:endParaRPr lang="en-US" sz="3200" dirty="0"/>
          </a:p>
        </p:txBody>
      </p:sp>
      <p:sp>
        <p:nvSpPr>
          <p:cNvPr id="3" name="Content Placeholder 2"/>
          <p:cNvSpPr>
            <a:spLocks noGrp="1"/>
          </p:cNvSpPr>
          <p:nvPr>
            <p:ph idx="1"/>
          </p:nvPr>
        </p:nvSpPr>
        <p:spPr/>
        <p:txBody>
          <a:bodyPr/>
          <a:lstStyle/>
          <a:p>
            <a:pPr>
              <a:buNone/>
            </a:pPr>
            <a:endParaRPr lang="en-US" dirty="0" smtClean="0"/>
          </a:p>
          <a:p>
            <a:pPr>
              <a:buNone/>
            </a:pPr>
            <a:r>
              <a:rPr lang="en-US" b="1" dirty="0" smtClean="0">
                <a:solidFill>
                  <a:srgbClr val="FF0000"/>
                </a:solidFill>
              </a:rPr>
              <a:t>Stricter </a:t>
            </a:r>
            <a:r>
              <a:rPr lang="en-US" b="1" dirty="0" smtClean="0">
                <a:solidFill>
                  <a:srgbClr val="FF0000"/>
                </a:solidFill>
              </a:rPr>
              <a:t>measures may be taken when a student </a:t>
            </a:r>
            <a:endParaRPr lang="en-US" b="1" dirty="0" smtClean="0">
              <a:solidFill>
                <a:srgbClr val="FF0000"/>
              </a:solidFill>
            </a:endParaRPr>
          </a:p>
          <a:p>
            <a:pPr>
              <a:buNone/>
            </a:pPr>
            <a:r>
              <a:rPr lang="en-US" b="1" dirty="0" smtClean="0">
                <a:solidFill>
                  <a:srgbClr val="FF0000"/>
                </a:solidFill>
              </a:rPr>
              <a:t>continues </a:t>
            </a:r>
            <a:r>
              <a:rPr lang="en-US" b="1" dirty="0" smtClean="0">
                <a:solidFill>
                  <a:srgbClr val="FF0000"/>
                </a:solidFill>
              </a:rPr>
              <a:t>to violate rules and regulations.</a:t>
            </a:r>
            <a:endParaRPr lang="en-US" b="1" dirty="0">
              <a:solidFill>
                <a:srgbClr val="FF0000"/>
              </a:solidFill>
            </a:endParaRPr>
          </a:p>
        </p:txBody>
      </p:sp>
      <p:pic>
        <p:nvPicPr>
          <p:cNvPr id="6" name="Picture 5" descr="jaguar-paw-print-in-gold-md.png"/>
          <p:cNvPicPr>
            <a:picLocks noChangeAspect="1"/>
          </p:cNvPicPr>
          <p:nvPr/>
        </p:nvPicPr>
        <p:blipFill>
          <a:blip r:embed="rId2" cstate="print"/>
          <a:stretch>
            <a:fillRect/>
          </a:stretch>
        </p:blipFill>
        <p:spPr>
          <a:xfrm>
            <a:off x="3124200" y="4038600"/>
            <a:ext cx="2590800" cy="239150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 INDICATORS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DISRESPECT:</a:t>
            </a:r>
          </a:p>
          <a:p>
            <a:pPr>
              <a:buNone/>
            </a:pPr>
            <a:r>
              <a:rPr lang="en-US" dirty="0" smtClean="0"/>
              <a:t>A. </a:t>
            </a:r>
            <a:r>
              <a:rPr lang="en-US" b="1" dirty="0" smtClean="0"/>
              <a:t>Walking Away - </a:t>
            </a:r>
            <a:r>
              <a:rPr lang="en-US" dirty="0" smtClean="0"/>
              <a:t>Leaving while staff</a:t>
            </a:r>
          </a:p>
          <a:p>
            <a:pPr>
              <a:buNone/>
            </a:pPr>
            <a:r>
              <a:rPr lang="en-US" dirty="0" smtClean="0"/>
              <a:t>member is talking to you.</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B. </a:t>
            </a:r>
            <a:r>
              <a:rPr lang="en-US" b="1" dirty="0" smtClean="0"/>
              <a:t>Talking Back - </a:t>
            </a:r>
            <a:r>
              <a:rPr lang="en-US" dirty="0" smtClean="0"/>
              <a:t>Responding orally in a</a:t>
            </a:r>
          </a:p>
          <a:p>
            <a:pPr>
              <a:buNone/>
            </a:pPr>
            <a:r>
              <a:rPr lang="en-US" dirty="0" smtClean="0"/>
              <a:t>rude and disrespectful</a:t>
            </a:r>
          </a:p>
          <a:p>
            <a:pPr>
              <a:buNone/>
            </a:pPr>
            <a:r>
              <a:rPr lang="en-US" dirty="0" smtClean="0"/>
              <a:t>manner to a staff member.</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C. </a:t>
            </a:r>
            <a:r>
              <a:rPr lang="en-US" b="1" dirty="0" smtClean="0"/>
              <a:t>Other</a:t>
            </a:r>
            <a:r>
              <a:rPr lang="en-US" dirty="0" smtClean="0"/>
              <a:t> - Responding in any other</a:t>
            </a:r>
          </a:p>
          <a:p>
            <a:pPr>
              <a:buNone/>
            </a:pPr>
            <a:r>
              <a:rPr lang="en-US" dirty="0" smtClean="0"/>
              <a:t>way that demonstrates a</a:t>
            </a:r>
          </a:p>
          <a:p>
            <a:pPr>
              <a:buNone/>
            </a:pPr>
            <a:r>
              <a:rPr lang="en-US" dirty="0" smtClean="0"/>
              <a:t>disrespectful manner.</a:t>
            </a:r>
          </a:p>
          <a:p>
            <a:pPr>
              <a:buNone/>
            </a:pPr>
            <a:r>
              <a:rPr lang="en-US" dirty="0" smtClean="0"/>
              <a:t>				</a:t>
            </a:r>
            <a:r>
              <a:rPr lang="en-US" b="1" i="1" dirty="0" smtClean="0">
                <a:solidFill>
                  <a:srgbClr val="FF0000"/>
                </a:solidFill>
              </a:rPr>
              <a:t>Conference to suspension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7543800" y="3429000"/>
            <a:ext cx="703874" cy="64973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INSUBORDINATION</a:t>
            </a:r>
            <a:endParaRPr lang="en-US" dirty="0"/>
          </a:p>
        </p:txBody>
      </p:sp>
      <p:sp>
        <p:nvSpPr>
          <p:cNvPr id="3" name="Content Placeholder 2"/>
          <p:cNvSpPr>
            <a:spLocks noGrp="1"/>
          </p:cNvSpPr>
          <p:nvPr>
            <p:ph idx="1"/>
          </p:nvPr>
        </p:nvSpPr>
        <p:spPr/>
        <p:txBody>
          <a:bodyPr>
            <a:noAutofit/>
          </a:bodyPr>
          <a:lstStyle/>
          <a:p>
            <a:pPr>
              <a:buNone/>
            </a:pPr>
            <a:r>
              <a:rPr lang="en-US" sz="2800" dirty="0" smtClean="0"/>
              <a:t>A. </a:t>
            </a:r>
            <a:r>
              <a:rPr lang="en-US" sz="2800" b="1" dirty="0" smtClean="0"/>
              <a:t>Refuses a reasonable request -</a:t>
            </a:r>
            <a:r>
              <a:rPr lang="en-US" sz="2800" dirty="0" smtClean="0"/>
              <a:t>Failure to comply with a proper and authorized direction or instruction of a staff member.</a:t>
            </a:r>
          </a:p>
          <a:p>
            <a:pPr>
              <a:buNone/>
            </a:pPr>
            <a:r>
              <a:rPr lang="en-US" sz="2800" dirty="0" smtClean="0"/>
              <a:t>					</a:t>
            </a:r>
            <a:r>
              <a:rPr lang="en-US" sz="2800" b="1" i="1" dirty="0" smtClean="0">
                <a:solidFill>
                  <a:srgbClr val="FF0000"/>
                </a:solidFill>
              </a:rPr>
              <a:t>Conference to suspension</a:t>
            </a:r>
            <a:r>
              <a:rPr lang="en-US" sz="2800" dirty="0" smtClean="0"/>
              <a:t>.</a:t>
            </a:r>
          </a:p>
          <a:p>
            <a:pPr>
              <a:buNone/>
            </a:pPr>
            <a:r>
              <a:rPr lang="en-US" sz="2800" dirty="0" smtClean="0"/>
              <a:t>B. </a:t>
            </a:r>
            <a:r>
              <a:rPr lang="en-US" sz="2800" b="1" dirty="0" smtClean="0"/>
              <a:t>Refuses to dress for P. E. - </a:t>
            </a:r>
            <a:r>
              <a:rPr lang="en-US" sz="2800" dirty="0" smtClean="0"/>
              <a:t>Failure to use the proper attire required in P.E. </a:t>
            </a:r>
          </a:p>
          <a:p>
            <a:pPr>
              <a:buNone/>
            </a:pPr>
            <a:r>
              <a:rPr lang="en-US" sz="2800" dirty="0" smtClean="0"/>
              <a:t>					</a:t>
            </a:r>
            <a:r>
              <a:rPr lang="en-US" sz="2800" b="1" i="1" dirty="0" smtClean="0">
                <a:solidFill>
                  <a:srgbClr val="FF0000"/>
                </a:solidFill>
              </a:rPr>
              <a:t>Conference to suspension</a:t>
            </a:r>
            <a:r>
              <a:rPr lang="en-US" sz="2800" dirty="0" smtClean="0"/>
              <a:t>.</a:t>
            </a:r>
          </a:p>
          <a:p>
            <a:pPr>
              <a:buNone/>
            </a:pPr>
            <a:r>
              <a:rPr lang="en-US" sz="2800" dirty="0" smtClean="0"/>
              <a:t>C. </a:t>
            </a:r>
            <a:r>
              <a:rPr lang="en-US" sz="2800" b="1" dirty="0" smtClean="0"/>
              <a:t>Refuses to work in Class - </a:t>
            </a:r>
            <a:r>
              <a:rPr lang="en-US" sz="2800" dirty="0" smtClean="0"/>
              <a:t>Failing to do your assigned work in class.</a:t>
            </a:r>
          </a:p>
          <a:p>
            <a:pPr>
              <a:buNone/>
            </a:pPr>
            <a:r>
              <a:rPr lang="en-US" sz="2800" dirty="0" smtClean="0"/>
              <a:t>					</a:t>
            </a:r>
            <a:r>
              <a:rPr lang="en-US" sz="2800" b="1" i="1" dirty="0" smtClean="0">
                <a:solidFill>
                  <a:srgbClr val="FF0000"/>
                </a:solidFill>
              </a:rPr>
              <a:t>Conference to suspension</a:t>
            </a:r>
            <a:r>
              <a:rPr lang="en-US" sz="1600" dirty="0" smtClean="0"/>
              <a:t>.</a:t>
            </a:r>
          </a:p>
          <a:p>
            <a:pPr>
              <a:buNone/>
            </a:pPr>
            <a:endParaRPr lang="en-US" sz="1600" dirty="0" smtClean="0"/>
          </a:p>
        </p:txBody>
      </p:sp>
      <p:pic>
        <p:nvPicPr>
          <p:cNvPr id="4" name="Picture 3" descr="jaguar-paw-print-in-gold-md.png"/>
          <p:cNvPicPr>
            <a:picLocks noChangeAspect="1"/>
          </p:cNvPicPr>
          <p:nvPr/>
        </p:nvPicPr>
        <p:blipFill>
          <a:blip r:embed="rId2" cstate="print"/>
          <a:stretch>
            <a:fillRect/>
          </a:stretch>
        </p:blipFill>
        <p:spPr>
          <a:xfrm>
            <a:off x="381000" y="304800"/>
            <a:ext cx="703874" cy="64973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INSUBORDINATION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D. </a:t>
            </a:r>
            <a:r>
              <a:rPr lang="en-US" b="1" dirty="0" smtClean="0"/>
              <a:t>Refuses Suspension or Detention - </a:t>
            </a:r>
            <a:r>
              <a:rPr lang="en-US" dirty="0" smtClean="0"/>
              <a:t>Failure to report or complete as directed by a staff member.</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E. </a:t>
            </a:r>
            <a:r>
              <a:rPr lang="en-US" b="1" dirty="0" smtClean="0"/>
              <a:t>Refuses to report to proper authorities - </a:t>
            </a:r>
            <a:r>
              <a:rPr lang="en-US" dirty="0" smtClean="0"/>
              <a:t>Failure to report to the administrative office as directed by a staff member.</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F. </a:t>
            </a:r>
            <a:r>
              <a:rPr lang="en-US" b="1" dirty="0" smtClean="0"/>
              <a:t>Other</a:t>
            </a:r>
            <a:r>
              <a:rPr lang="en-US" dirty="0" smtClean="0"/>
              <a:t> - Failure to respond to any other reasonable direction given by a staff member.</a:t>
            </a:r>
          </a:p>
          <a:p>
            <a:pPr>
              <a:buNone/>
            </a:pPr>
            <a:r>
              <a:rPr lang="en-US" dirty="0" smtClean="0"/>
              <a:t>					</a:t>
            </a:r>
            <a:r>
              <a:rPr lang="en-US" b="1" i="1" dirty="0" smtClean="0">
                <a:solidFill>
                  <a:srgbClr val="FF0000"/>
                </a:solidFill>
              </a:rPr>
              <a:t>Conference to suspension</a:t>
            </a:r>
          </a:p>
          <a:p>
            <a:endParaRPr lang="en-US" dirty="0"/>
          </a:p>
        </p:txBody>
      </p:sp>
      <p:pic>
        <p:nvPicPr>
          <p:cNvPr id="4" name="Picture 3" descr="jaguar-paw-print-in-gold-md.png"/>
          <p:cNvPicPr>
            <a:picLocks noChangeAspect="1"/>
          </p:cNvPicPr>
          <p:nvPr/>
        </p:nvPicPr>
        <p:blipFill>
          <a:blip r:embed="rId2" cstate="print"/>
          <a:stretch>
            <a:fillRect/>
          </a:stretch>
        </p:blipFill>
        <p:spPr>
          <a:xfrm>
            <a:off x="228600" y="304800"/>
            <a:ext cx="703874" cy="64973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PROFANITY</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 </a:t>
            </a:r>
            <a:r>
              <a:rPr lang="en-US" b="1" dirty="0" smtClean="0"/>
              <a:t>Swearing</a:t>
            </a:r>
            <a:r>
              <a:rPr lang="en-US" dirty="0" smtClean="0"/>
              <a:t> - Saying anything that conveys a grossly offensive, obscene, or sexually suggested message.</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B. </a:t>
            </a:r>
            <a:r>
              <a:rPr lang="en-US" b="1" dirty="0" smtClean="0"/>
              <a:t>Obscene Gestures - </a:t>
            </a:r>
            <a:r>
              <a:rPr lang="en-US" dirty="0" smtClean="0"/>
              <a:t>Making any sign that conveys a grossly offensive, obscene or sexually suggestive message.</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C. </a:t>
            </a:r>
            <a:r>
              <a:rPr lang="en-US" b="1" dirty="0" smtClean="0"/>
              <a:t>Derogatory materials - </a:t>
            </a:r>
            <a:r>
              <a:rPr lang="en-US" dirty="0" smtClean="0"/>
              <a:t>Having any written material or pictures that convey a grossly offensive, obscene, or sexually suggestive message.</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D. </a:t>
            </a:r>
            <a:r>
              <a:rPr lang="en-US" b="1" dirty="0" smtClean="0"/>
              <a:t>Directed at Certified or Classified personnel - </a:t>
            </a:r>
            <a:r>
              <a:rPr lang="en-US" dirty="0" smtClean="0"/>
              <a:t>Writing, saying, or making gestures that convey a grossly offensive, obscene, or sexually suggestive</a:t>
            </a:r>
          </a:p>
          <a:p>
            <a:pPr>
              <a:buNone/>
            </a:pPr>
            <a:r>
              <a:rPr lang="en-US" dirty="0" smtClean="0"/>
              <a:t>	message.</a:t>
            </a:r>
          </a:p>
          <a:p>
            <a:pPr>
              <a:buNone/>
            </a:pPr>
            <a:r>
              <a:rPr lang="en-US" dirty="0" smtClean="0"/>
              <a:t>					</a:t>
            </a:r>
            <a:r>
              <a:rPr lang="en-US" b="1" i="1" dirty="0" smtClean="0">
                <a:solidFill>
                  <a:srgbClr val="FF0000"/>
                </a:solidFill>
              </a:rPr>
              <a:t>Conference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7772400" y="57150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762000" y="457200"/>
            <a:ext cx="703874" cy="64973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Parents’/Guardians’ Responsibilities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To instill in their child the value of an education and the importance of</a:t>
            </a:r>
          </a:p>
          <a:p>
            <a:pPr>
              <a:buNone/>
            </a:pPr>
            <a:r>
              <a:rPr lang="en-US" dirty="0" smtClean="0"/>
              <a:t>	good </a:t>
            </a:r>
            <a:r>
              <a:rPr lang="en-US" dirty="0"/>
              <a:t>attendance.</a:t>
            </a:r>
          </a:p>
          <a:p>
            <a:r>
              <a:rPr lang="en-US" dirty="0" smtClean="0"/>
              <a:t>To </a:t>
            </a:r>
            <a:r>
              <a:rPr lang="en-US" dirty="0"/>
              <a:t>instill in their child sense of responsibility and to inform the child about</a:t>
            </a:r>
          </a:p>
          <a:p>
            <a:pPr>
              <a:buNone/>
            </a:pPr>
            <a:r>
              <a:rPr lang="en-US" dirty="0" smtClean="0"/>
              <a:t>	the </a:t>
            </a:r>
            <a:r>
              <a:rPr lang="en-US" dirty="0"/>
              <a:t>disciplinary procedures of the school and emphasize the importance </a:t>
            </a:r>
            <a:r>
              <a:rPr lang="en-US" dirty="0" smtClean="0"/>
              <a:t>of the </a:t>
            </a:r>
            <a:r>
              <a:rPr lang="en-US" dirty="0"/>
              <a:t>same.</a:t>
            </a:r>
          </a:p>
          <a:p>
            <a:r>
              <a:rPr lang="en-US" dirty="0" smtClean="0"/>
              <a:t>To </a:t>
            </a:r>
            <a:r>
              <a:rPr lang="en-US" dirty="0"/>
              <a:t>become familiar with the educational program and assist the child</a:t>
            </a:r>
          </a:p>
          <a:p>
            <a:pPr>
              <a:buNone/>
            </a:pPr>
            <a:r>
              <a:rPr lang="en-US" dirty="0" smtClean="0"/>
              <a:t>	with </a:t>
            </a:r>
            <a:r>
              <a:rPr lang="en-US" dirty="0"/>
              <a:t>homework activities.</a:t>
            </a:r>
          </a:p>
          <a:p>
            <a:r>
              <a:rPr lang="en-US" dirty="0" smtClean="0"/>
              <a:t>To </a:t>
            </a:r>
            <a:r>
              <a:rPr lang="en-US" dirty="0"/>
              <a:t>maintain regular communication by regularly visiting the school and</a:t>
            </a:r>
          </a:p>
          <a:p>
            <a:pPr>
              <a:buNone/>
            </a:pPr>
            <a:r>
              <a:rPr lang="en-US" dirty="0" smtClean="0"/>
              <a:t>	being </a:t>
            </a:r>
            <a:r>
              <a:rPr lang="en-US" dirty="0"/>
              <a:t>concerned about the child’s overall progress.</a:t>
            </a:r>
          </a:p>
          <a:p>
            <a:r>
              <a:rPr lang="en-US" dirty="0" smtClean="0"/>
              <a:t>To </a:t>
            </a:r>
            <a:r>
              <a:rPr lang="en-US" dirty="0"/>
              <a:t>determine the facts of any situation before passing judgment and</a:t>
            </a:r>
          </a:p>
          <a:p>
            <a:pPr>
              <a:buNone/>
            </a:pPr>
            <a:r>
              <a:rPr lang="en-US" dirty="0" smtClean="0"/>
              <a:t>	support </a:t>
            </a:r>
            <a:r>
              <a:rPr lang="en-US" dirty="0"/>
              <a:t>the efforts of the school personnel.</a:t>
            </a:r>
          </a:p>
          <a:p>
            <a:r>
              <a:rPr lang="en-US" dirty="0" smtClean="0"/>
              <a:t>To </a:t>
            </a:r>
            <a:r>
              <a:rPr lang="en-US" dirty="0"/>
              <a:t>report threats and/or behavior that would endanger school personnel</a:t>
            </a:r>
          </a:p>
          <a:p>
            <a:pPr>
              <a:buNone/>
            </a:pPr>
            <a:r>
              <a:rPr lang="en-US" dirty="0" smtClean="0"/>
              <a:t>	/</a:t>
            </a:r>
            <a:r>
              <a:rPr lang="en-US" dirty="0"/>
              <a:t>students.</a:t>
            </a:r>
          </a:p>
        </p:txBody>
      </p:sp>
      <p:pic>
        <p:nvPicPr>
          <p:cNvPr id="4" name="Picture 3" descr="jaguar-paw-print-in-gold-md.png"/>
          <p:cNvPicPr>
            <a:picLocks noChangeAspect="1"/>
          </p:cNvPicPr>
          <p:nvPr/>
        </p:nvPicPr>
        <p:blipFill>
          <a:blip r:embed="rId2" cstate="print"/>
          <a:stretch>
            <a:fillRect/>
          </a:stretch>
        </p:blipFill>
        <p:spPr>
          <a:xfrm>
            <a:off x="4038600" y="5410200"/>
            <a:ext cx="1281724" cy="118313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ELECTRONIC COMMUNICATIONS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 Sending, using, accessing, or displaying offensive or obscene language, messages, or pictures.</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B. Harassing, insulting, distracting, or disrupting other computer users</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C. Damaging computer systems or computer networks including hardware and software.</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D. Using or trying to gain access to another user’s accounts or  passwords.</a:t>
            </a:r>
          </a:p>
          <a:p>
            <a:pPr>
              <a:buNone/>
            </a:pPr>
            <a:r>
              <a:rPr lang="en-US" dirty="0" smtClean="0"/>
              <a:t>					</a:t>
            </a:r>
            <a:r>
              <a:rPr lang="en-US" b="1" i="1" dirty="0" smtClean="0">
                <a:solidFill>
                  <a:srgbClr val="FF0000"/>
                </a:solidFill>
              </a:rPr>
              <a:t>Conference to suspension</a:t>
            </a:r>
            <a:r>
              <a:rPr lang="en-US" dirty="0" smtClean="0"/>
              <a:t>.</a:t>
            </a:r>
            <a:endParaRPr lang="en-US" dirty="0"/>
          </a:p>
        </p:txBody>
      </p:sp>
      <p:pic>
        <p:nvPicPr>
          <p:cNvPr id="6146" name="Picture 2" descr="C:\Users\kwilliams\AppData\Local\Microsoft\Windows\Temporary Internet Files\Content.IE5\IVAFNENB\MC900441333[1].png"/>
          <p:cNvPicPr>
            <a:picLocks noChangeAspect="1" noChangeArrowheads="1"/>
          </p:cNvPicPr>
          <p:nvPr/>
        </p:nvPicPr>
        <p:blipFill>
          <a:blip r:embed="rId2" cstate="print"/>
          <a:srcRect/>
          <a:stretch>
            <a:fillRect/>
          </a:stretch>
        </p:blipFill>
        <p:spPr bwMode="auto">
          <a:xfrm>
            <a:off x="7543800" y="5257800"/>
            <a:ext cx="1600200" cy="16002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ELECTRONIC COMMUNICATIONS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E. Giving assigned accounts or passwords to other users. </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F. Trespassing or vandalizing data in an unauthorized fileserver, program, folder, directory or file.</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G. Intentionally wasting, degrading, or disrupting performance of limited resources.</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H. Using electronic communications for any illegal activity. </a:t>
            </a:r>
          </a:p>
          <a:p>
            <a:pPr>
              <a:buNone/>
            </a:pPr>
            <a:r>
              <a:rPr lang="en-US" dirty="0" smtClean="0"/>
              <a:t>				</a:t>
            </a:r>
            <a:r>
              <a:rPr lang="en-US" b="1" i="1" dirty="0" smtClean="0">
                <a:solidFill>
                  <a:srgbClr val="FF0000"/>
                </a:solidFill>
              </a:rPr>
              <a:t>Conference to expulsion</a:t>
            </a:r>
            <a:endParaRPr lang="en-US" b="1" i="1" dirty="0">
              <a:solidFill>
                <a:srgbClr val="FF0000"/>
              </a:solidFill>
            </a:endParaRPr>
          </a:p>
        </p:txBody>
      </p:sp>
      <p:pic>
        <p:nvPicPr>
          <p:cNvPr id="7170" name="Picture 2" descr="C:\Users\kwilliams\AppData\Local\Microsoft\Windows\Temporary Internet Files\Content.IE5\IVAFNENB\MC900441333[1].png"/>
          <p:cNvPicPr>
            <a:picLocks noChangeAspect="1" noChangeArrowheads="1"/>
          </p:cNvPicPr>
          <p:nvPr/>
        </p:nvPicPr>
        <p:blipFill>
          <a:blip r:embed="rId2" cstate="print"/>
          <a:srcRect/>
          <a:stretch>
            <a:fillRect/>
          </a:stretch>
        </p:blipFill>
        <p:spPr bwMode="auto">
          <a:xfrm>
            <a:off x="7086600" y="5080000"/>
            <a:ext cx="1778000" cy="17780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ELECTRONIC COMMUNICATIONS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 Knowingly place on a computer system or computer</a:t>
            </a:r>
          </a:p>
          <a:p>
            <a:pPr>
              <a:buNone/>
            </a:pPr>
            <a:r>
              <a:rPr lang="en-US" dirty="0" smtClean="0"/>
              <a:t>network any viruses or any destructive type programs.</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J. Installing or using an authorized personal software or</a:t>
            </a:r>
          </a:p>
          <a:p>
            <a:pPr>
              <a:buNone/>
            </a:pPr>
            <a:r>
              <a:rPr lang="en-US" dirty="0" smtClean="0"/>
              <a:t>hardware to any computer system or network.</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K. Revealing personal information to or establishing any</a:t>
            </a:r>
          </a:p>
          <a:p>
            <a:pPr>
              <a:buNone/>
            </a:pPr>
            <a:r>
              <a:rPr lang="en-US" dirty="0" smtClean="0"/>
              <a:t>     relationships with unauthorized person(s) or groups on the network.</a:t>
            </a:r>
          </a:p>
          <a:p>
            <a:pPr>
              <a:buNone/>
            </a:pPr>
            <a:r>
              <a:rPr lang="en-US" dirty="0" smtClean="0"/>
              <a:t>				</a:t>
            </a:r>
            <a:r>
              <a:rPr lang="en-US" b="1" i="1" dirty="0" smtClean="0">
                <a:solidFill>
                  <a:srgbClr val="FF0000"/>
                </a:solidFill>
              </a:rPr>
              <a:t>Conference to expulsion</a:t>
            </a:r>
            <a:endParaRPr lang="en-US" b="1" i="1" dirty="0">
              <a:solidFill>
                <a:srgbClr val="FF0000"/>
              </a:solidFill>
            </a:endParaRPr>
          </a:p>
        </p:txBody>
      </p:sp>
      <p:pic>
        <p:nvPicPr>
          <p:cNvPr id="8194" name="Picture 2" descr="C:\Users\kwilliams\AppData\Local\Microsoft\Windows\Temporary Internet Files\Content.IE5\IVAFNENB\MC900441333[1].png"/>
          <p:cNvPicPr>
            <a:picLocks noChangeAspect="1" noChangeArrowheads="1"/>
          </p:cNvPicPr>
          <p:nvPr/>
        </p:nvPicPr>
        <p:blipFill>
          <a:blip r:embed="rId2" cstate="print"/>
          <a:srcRect/>
          <a:stretch>
            <a:fillRect/>
          </a:stretch>
        </p:blipFill>
        <p:spPr bwMode="auto">
          <a:xfrm>
            <a:off x="7086600" y="5105400"/>
            <a:ext cx="1752600" cy="17526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BULLYING/ HAZING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i="1" dirty="0" smtClean="0"/>
              <a:t>Students shall not engage in behaviors such as bullying</a:t>
            </a:r>
            <a:r>
              <a:rPr lang="en-US" dirty="0" smtClean="0"/>
              <a:t>, </a:t>
            </a:r>
            <a:r>
              <a:rPr lang="en-US" b="1" i="1" dirty="0" smtClean="0"/>
              <a:t>hazing, menacing, taunting or other threatening behavior</a:t>
            </a:r>
            <a:r>
              <a:rPr lang="en-US" dirty="0" smtClean="0"/>
              <a:t>. Any student who engages in behavior that is sufficiently severe, pervasive, or objectively offensive that it denies or limits another student’s ability to participate in or receive the benefits, services or opportunities of the school’s program, or creates a hostile/ abusive educational environment, shall be subject to appropriate disciplinary actions. If the alleged behavior is not included in the above policy, Administrators shall also review Board Policies 09.425, 09.426, and/or 09.42811.</a:t>
            </a:r>
            <a:endParaRPr lang="en-US" dirty="0"/>
          </a:p>
        </p:txBody>
      </p:sp>
      <p:pic>
        <p:nvPicPr>
          <p:cNvPr id="4" name="Picture 3" descr="jaguar-paw-print-in-gold-md.png"/>
          <p:cNvPicPr>
            <a:picLocks noChangeAspect="1"/>
          </p:cNvPicPr>
          <p:nvPr/>
        </p:nvPicPr>
        <p:blipFill>
          <a:blip r:embed="rId2" cstate="print"/>
          <a:stretch>
            <a:fillRect/>
          </a:stretch>
        </p:blipFill>
        <p:spPr>
          <a:xfrm>
            <a:off x="990600" y="457200"/>
            <a:ext cx="703874" cy="64973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BULLYING/ HAZING</a:t>
            </a:r>
            <a:endParaRPr lang="en-US" dirty="0"/>
          </a:p>
        </p:txBody>
      </p:sp>
      <p:sp>
        <p:nvSpPr>
          <p:cNvPr id="3" name="Content Placeholder 2"/>
          <p:cNvSpPr>
            <a:spLocks noGrp="1"/>
          </p:cNvSpPr>
          <p:nvPr>
            <p:ph idx="1"/>
          </p:nvPr>
        </p:nvSpPr>
        <p:spPr/>
        <p:txBody>
          <a:bodyPr/>
          <a:lstStyle/>
          <a:p>
            <a:pPr>
              <a:buNone/>
            </a:pPr>
            <a:r>
              <a:rPr lang="en-US" dirty="0" smtClean="0"/>
              <a:t>A. </a:t>
            </a:r>
            <a:r>
              <a:rPr lang="en-US" b="1" dirty="0" smtClean="0"/>
              <a:t>1st Offense - </a:t>
            </a:r>
            <a:r>
              <a:rPr lang="en-US" b="1" dirty="0" smtClean="0">
                <a:solidFill>
                  <a:srgbClr val="FF0000"/>
                </a:solidFill>
              </a:rPr>
              <a:t>Conference to expulsion</a:t>
            </a:r>
          </a:p>
          <a:p>
            <a:pPr>
              <a:buNone/>
            </a:pPr>
            <a:r>
              <a:rPr lang="en-US" dirty="0" smtClean="0"/>
              <a:t>B. </a:t>
            </a:r>
            <a:r>
              <a:rPr lang="en-US" b="1" dirty="0" smtClean="0"/>
              <a:t>2nd Offense - </a:t>
            </a:r>
            <a:r>
              <a:rPr lang="en-US" b="1" dirty="0" smtClean="0">
                <a:solidFill>
                  <a:srgbClr val="FF0000"/>
                </a:solidFill>
              </a:rPr>
              <a:t>In-school Suspension to</a:t>
            </a:r>
          </a:p>
          <a:p>
            <a:pPr>
              <a:buNone/>
            </a:pPr>
            <a:r>
              <a:rPr lang="en-US" b="1" dirty="0" smtClean="0">
                <a:solidFill>
                  <a:srgbClr val="FF0000"/>
                </a:solidFill>
              </a:rPr>
              <a:t>				expulsion</a:t>
            </a:r>
          </a:p>
          <a:p>
            <a:pPr>
              <a:buNone/>
            </a:pPr>
            <a:r>
              <a:rPr lang="en-US" dirty="0" smtClean="0"/>
              <a:t>C. </a:t>
            </a:r>
            <a:r>
              <a:rPr lang="en-US" b="1" dirty="0" smtClean="0"/>
              <a:t>3rd Offense - </a:t>
            </a:r>
            <a:r>
              <a:rPr lang="en-US" b="1" dirty="0" smtClean="0">
                <a:solidFill>
                  <a:srgbClr val="FF0000"/>
                </a:solidFill>
              </a:rPr>
              <a:t>Out-of-school suspension to 			expulsion</a:t>
            </a:r>
            <a:endParaRPr lang="en-US" b="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5486400" y="57912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2971800" y="5715000"/>
            <a:ext cx="703874" cy="649730"/>
          </a:xfrm>
          <a:prstGeom prst="rect">
            <a:avLst/>
          </a:prstGeom>
        </p:spPr>
      </p:pic>
      <p:pic>
        <p:nvPicPr>
          <p:cNvPr id="6" name="Picture 5" descr="jaguar-paw-print-in-gold-md.png"/>
          <p:cNvPicPr>
            <a:picLocks noChangeAspect="1"/>
          </p:cNvPicPr>
          <p:nvPr/>
        </p:nvPicPr>
        <p:blipFill>
          <a:blip r:embed="rId2" cstate="print"/>
          <a:stretch>
            <a:fillRect/>
          </a:stretch>
        </p:blipFill>
        <p:spPr>
          <a:xfrm>
            <a:off x="457200" y="5715000"/>
            <a:ext cx="703874" cy="649730"/>
          </a:xfrm>
          <a:prstGeom prst="rect">
            <a:avLst/>
          </a:prstGeom>
        </p:spPr>
      </p:pic>
      <p:pic>
        <p:nvPicPr>
          <p:cNvPr id="7" name="Picture 6" descr="jaguar-paw-print-in-gold-md.png"/>
          <p:cNvPicPr>
            <a:picLocks noChangeAspect="1"/>
          </p:cNvPicPr>
          <p:nvPr/>
        </p:nvPicPr>
        <p:blipFill>
          <a:blip r:embed="rId2" cstate="print"/>
          <a:stretch>
            <a:fillRect/>
          </a:stretch>
        </p:blipFill>
        <p:spPr>
          <a:xfrm>
            <a:off x="8153400" y="5867400"/>
            <a:ext cx="703874" cy="64973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HARASSMENT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 </a:t>
            </a:r>
            <a:r>
              <a:rPr lang="en-US" b="1" dirty="0" smtClean="0"/>
              <a:t>Shoving</a:t>
            </a:r>
            <a:r>
              <a:rPr lang="en-US" dirty="0" smtClean="0"/>
              <a:t> - Willfully pushing anyone with the intent to harass and/or harm them.</a:t>
            </a:r>
          </a:p>
          <a:p>
            <a:pPr>
              <a:buNone/>
            </a:pPr>
            <a:r>
              <a:rPr lang="en-US" dirty="0" smtClean="0"/>
              <a:t>					</a:t>
            </a:r>
            <a:r>
              <a:rPr lang="en-US" b="1" i="1" dirty="0" smtClean="0">
                <a:solidFill>
                  <a:srgbClr val="FF0000"/>
                </a:solidFill>
              </a:rPr>
              <a:t>Conference to expulsion</a:t>
            </a:r>
          </a:p>
          <a:p>
            <a:pPr>
              <a:buNone/>
            </a:pPr>
            <a:r>
              <a:rPr lang="en-US" dirty="0" smtClean="0"/>
              <a:t>B. </a:t>
            </a:r>
            <a:r>
              <a:rPr lang="en-US" b="1" dirty="0" smtClean="0"/>
              <a:t>Throwing objects - </a:t>
            </a:r>
            <a:r>
              <a:rPr lang="en-US" dirty="0" smtClean="0"/>
              <a:t>Willfully throwing anything at someone with the intent to</a:t>
            </a:r>
          </a:p>
          <a:p>
            <a:pPr>
              <a:buNone/>
            </a:pPr>
            <a:r>
              <a:rPr lang="en-US" dirty="0" smtClean="0"/>
              <a:t>			    harass and/or harm them.</a:t>
            </a:r>
          </a:p>
          <a:p>
            <a:pPr>
              <a:buNone/>
            </a:pPr>
            <a:r>
              <a:rPr lang="en-US" dirty="0" smtClean="0"/>
              <a:t>					</a:t>
            </a:r>
            <a:r>
              <a:rPr lang="en-US" b="1" i="1" dirty="0" smtClean="0">
                <a:solidFill>
                  <a:srgbClr val="FF0000"/>
                </a:solidFill>
              </a:rPr>
              <a:t>Conference to expulsion</a:t>
            </a:r>
          </a:p>
          <a:p>
            <a:pPr>
              <a:buNone/>
            </a:pPr>
            <a:r>
              <a:rPr lang="en-US" dirty="0" smtClean="0"/>
              <a:t>C. </a:t>
            </a:r>
            <a:r>
              <a:rPr lang="en-US" b="1" dirty="0" smtClean="0"/>
              <a:t>Hitting another student - </a:t>
            </a:r>
            <a:r>
              <a:rPr lang="en-US" dirty="0" smtClean="0"/>
              <a:t>Hitting a student for the purpose of harassment.</a:t>
            </a:r>
          </a:p>
          <a:p>
            <a:pPr>
              <a:buNone/>
            </a:pPr>
            <a:r>
              <a:rPr lang="en-US" dirty="0" smtClean="0"/>
              <a:t>					</a:t>
            </a:r>
            <a:r>
              <a:rPr lang="en-US" b="1" i="1" dirty="0" smtClean="0">
                <a:solidFill>
                  <a:srgbClr val="FF0000"/>
                </a:solidFill>
              </a:rPr>
              <a:t>Conference to expulsion</a:t>
            </a:r>
          </a:p>
          <a:p>
            <a:pPr>
              <a:buNone/>
            </a:pPr>
            <a:r>
              <a:rPr lang="en-US" dirty="0" smtClean="0"/>
              <a:t>D. </a:t>
            </a:r>
            <a:r>
              <a:rPr lang="en-US" b="1" dirty="0" smtClean="0"/>
              <a:t>Other</a:t>
            </a:r>
            <a:r>
              <a:rPr lang="en-US" dirty="0" smtClean="0"/>
              <a:t> - Any action, use, written, verbal, physical, with the intent to</a:t>
            </a:r>
          </a:p>
          <a:p>
            <a:pPr>
              <a:buNone/>
            </a:pPr>
            <a:r>
              <a:rPr lang="en-US" dirty="0" smtClean="0"/>
              <a:t>harass and/or harm them.</a:t>
            </a:r>
          </a:p>
          <a:p>
            <a:pPr>
              <a:buNone/>
            </a:pPr>
            <a:r>
              <a:rPr lang="en-US" dirty="0" smtClean="0"/>
              <a:t>					</a:t>
            </a:r>
            <a:r>
              <a:rPr lang="en-US" b="1" i="1" dirty="0" smtClean="0">
                <a:solidFill>
                  <a:srgbClr val="FF0000"/>
                </a:solidFill>
              </a:rPr>
              <a:t>Conference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1828800" y="609600"/>
            <a:ext cx="703874" cy="64973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FIGHTING</a:t>
            </a:r>
            <a:endParaRPr lang="en-US" dirty="0"/>
          </a:p>
        </p:txBody>
      </p:sp>
      <p:sp>
        <p:nvSpPr>
          <p:cNvPr id="3" name="Content Placeholder 2"/>
          <p:cNvSpPr>
            <a:spLocks noGrp="1"/>
          </p:cNvSpPr>
          <p:nvPr>
            <p:ph idx="1"/>
          </p:nvPr>
        </p:nvSpPr>
        <p:spPr/>
        <p:txBody>
          <a:bodyPr/>
          <a:lstStyle/>
          <a:p>
            <a:pPr>
              <a:buNone/>
            </a:pPr>
            <a:r>
              <a:rPr lang="en-US" dirty="0" smtClean="0"/>
              <a:t>Mutual Combat – Involves the exchange of  mutual physical contact between students by pushing, shoving, or hitting – either with or without injury.</a:t>
            </a:r>
            <a:endParaRPr lang="en-US" dirty="0"/>
          </a:p>
        </p:txBody>
      </p:sp>
      <p:pic>
        <p:nvPicPr>
          <p:cNvPr id="4" name="Picture 3" descr="jaguar-paw-print-in-gold-md.png"/>
          <p:cNvPicPr>
            <a:picLocks noChangeAspect="1"/>
          </p:cNvPicPr>
          <p:nvPr/>
        </p:nvPicPr>
        <p:blipFill>
          <a:blip r:embed="rId2" cstate="print"/>
          <a:stretch>
            <a:fillRect/>
          </a:stretch>
        </p:blipFill>
        <p:spPr>
          <a:xfrm>
            <a:off x="4724400" y="3810000"/>
            <a:ext cx="2514600" cy="232117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FIGHTING</a:t>
            </a:r>
            <a:endParaRPr lang="en-US" dirty="0"/>
          </a:p>
        </p:txBody>
      </p:sp>
      <p:sp>
        <p:nvSpPr>
          <p:cNvPr id="3" name="Content Placeholder 2"/>
          <p:cNvSpPr>
            <a:spLocks noGrp="1"/>
          </p:cNvSpPr>
          <p:nvPr>
            <p:ph idx="1"/>
          </p:nvPr>
        </p:nvSpPr>
        <p:spPr/>
        <p:txBody>
          <a:bodyPr/>
          <a:lstStyle/>
          <a:p>
            <a:pPr>
              <a:buNone/>
            </a:pPr>
            <a:r>
              <a:rPr lang="en-US" dirty="0" smtClean="0"/>
              <a:t>A. </a:t>
            </a:r>
            <a:r>
              <a:rPr lang="en-US" b="1" dirty="0" smtClean="0"/>
              <a:t>1st Offense - </a:t>
            </a:r>
            <a:r>
              <a:rPr lang="en-US" b="1" i="1" dirty="0" smtClean="0">
                <a:solidFill>
                  <a:srgbClr val="FF0000"/>
                </a:solidFill>
              </a:rPr>
              <a:t>Conference to expulsion</a:t>
            </a:r>
            <a:r>
              <a:rPr lang="en-US" dirty="0" smtClean="0"/>
              <a:t>.</a:t>
            </a:r>
          </a:p>
          <a:p>
            <a:pPr>
              <a:buNone/>
            </a:pPr>
            <a:r>
              <a:rPr lang="en-US" dirty="0" smtClean="0"/>
              <a:t>B. </a:t>
            </a:r>
            <a:r>
              <a:rPr lang="en-US" b="1" dirty="0" smtClean="0"/>
              <a:t>2nd Offense - </a:t>
            </a:r>
            <a:r>
              <a:rPr lang="en-US" b="1" i="1" dirty="0" smtClean="0">
                <a:solidFill>
                  <a:srgbClr val="FF0000"/>
                </a:solidFill>
              </a:rPr>
              <a:t>In-school suspension to</a:t>
            </a:r>
          </a:p>
          <a:p>
            <a:pPr>
              <a:buNone/>
            </a:pPr>
            <a:r>
              <a:rPr lang="en-US" b="1" i="1" dirty="0" smtClean="0">
                <a:solidFill>
                  <a:srgbClr val="FF0000"/>
                </a:solidFill>
              </a:rPr>
              <a:t>				expulsion</a:t>
            </a:r>
          </a:p>
          <a:p>
            <a:pPr>
              <a:buNone/>
            </a:pPr>
            <a:r>
              <a:rPr lang="en-US" dirty="0" smtClean="0"/>
              <a:t>C. </a:t>
            </a:r>
            <a:r>
              <a:rPr lang="en-US" b="1" dirty="0" smtClean="0"/>
              <a:t>3rd Offense - </a:t>
            </a:r>
            <a:r>
              <a:rPr lang="en-US" b="1" i="1" dirty="0" smtClean="0">
                <a:solidFill>
                  <a:srgbClr val="FF0000"/>
                </a:solidFill>
              </a:rPr>
              <a:t>In-school suspension to</a:t>
            </a:r>
          </a:p>
          <a:p>
            <a:pPr>
              <a:buNone/>
            </a:pPr>
            <a:r>
              <a:rPr lang="en-US" b="1" i="1" dirty="0" smtClean="0">
                <a:solidFill>
                  <a:srgbClr val="FF0000"/>
                </a:solidFill>
              </a:rPr>
              <a:t>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5715000" y="4495799"/>
            <a:ext cx="2057400" cy="1899139"/>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LAW VIOLATIONS</a:t>
            </a:r>
            <a:br>
              <a:rPr lang="en-US" sz="3200" b="1" dirty="0" smtClean="0"/>
            </a:br>
            <a:r>
              <a:rPr lang="en-US" sz="3200" b="1" dirty="0" smtClean="0"/>
              <a:t>Note - Law violations require staff to report to proper authorities</a:t>
            </a:r>
            <a:endParaRPr lang="en-US" sz="3200" dirty="0"/>
          </a:p>
        </p:txBody>
      </p:sp>
      <p:sp>
        <p:nvSpPr>
          <p:cNvPr id="3" name="Content Placeholder 2"/>
          <p:cNvSpPr>
            <a:spLocks noGrp="1"/>
          </p:cNvSpPr>
          <p:nvPr>
            <p:ph idx="1"/>
          </p:nvPr>
        </p:nvSpPr>
        <p:spPr/>
        <p:txBody>
          <a:bodyPr>
            <a:normAutofit fontScale="62500" lnSpcReduction="20000"/>
          </a:bodyPr>
          <a:lstStyle/>
          <a:p>
            <a:pPr algn="ctr">
              <a:buNone/>
            </a:pPr>
            <a:r>
              <a:rPr lang="en-US" sz="6400" b="1" dirty="0" smtClean="0"/>
              <a:t>(ASSAULT)</a:t>
            </a:r>
          </a:p>
          <a:p>
            <a:pPr>
              <a:buNone/>
            </a:pPr>
            <a:r>
              <a:rPr lang="en-US" dirty="0" smtClean="0"/>
              <a:t>A. </a:t>
            </a:r>
            <a:r>
              <a:rPr lang="en-US" b="1" dirty="0" smtClean="0"/>
              <a:t>Against Student  - </a:t>
            </a:r>
            <a:r>
              <a:rPr lang="en-US" dirty="0" smtClean="0"/>
              <a:t>Battery, unlawful beating. Any physical force or violence unlawfully applied to another student. This can include jostling, tearing clothes, seizing or striking another student.</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Against Staff  - </a:t>
            </a:r>
            <a:r>
              <a:rPr lang="en-US" dirty="0" smtClean="0"/>
              <a:t>Battery, unlawful beating. Any physical force or violence unlawfully applied to a staff member. This can include jostling, tearing clothes, seizing, or striking.</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C. </a:t>
            </a:r>
            <a:r>
              <a:rPr lang="en-US" b="1" dirty="0" smtClean="0"/>
              <a:t>Other - </a:t>
            </a:r>
            <a:r>
              <a:rPr lang="en-US" dirty="0" smtClean="0"/>
              <a:t> Battery, unlawful beating. Any physical force or violence unlawfully applied to any other person while under the jurisdiction of school authority. This can include jostling, tearing clothes, seizing or striking.</a:t>
            </a:r>
          </a:p>
          <a:p>
            <a:pPr>
              <a:buNone/>
            </a:pPr>
            <a:r>
              <a:rPr lang="en-US" dirty="0" smtClean="0"/>
              <a:t>					</a:t>
            </a:r>
            <a:r>
              <a:rPr lang="en-US" b="1" i="1" dirty="0" smtClean="0">
                <a:solidFill>
                  <a:srgbClr val="FF0000"/>
                </a:solidFill>
              </a:rPr>
              <a:t>Out-of-school suspension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304800" y="59436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8153400" y="5943600"/>
            <a:ext cx="703874" cy="64973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LAW VIOLATIONS</a:t>
            </a:r>
            <a:br>
              <a:rPr lang="en-US" sz="3200" b="1" dirty="0" smtClean="0"/>
            </a:br>
            <a:r>
              <a:rPr lang="en-US" sz="3200" b="1" dirty="0" smtClean="0"/>
              <a:t>Note - Law violations require staff to report to proper authorities</a:t>
            </a:r>
            <a:endParaRPr lang="en-US" sz="3200" dirty="0"/>
          </a:p>
        </p:txBody>
      </p:sp>
      <p:sp>
        <p:nvSpPr>
          <p:cNvPr id="3" name="Content Placeholder 2"/>
          <p:cNvSpPr>
            <a:spLocks noGrp="1"/>
          </p:cNvSpPr>
          <p:nvPr>
            <p:ph idx="1"/>
          </p:nvPr>
        </p:nvSpPr>
        <p:spPr/>
        <p:txBody>
          <a:bodyPr>
            <a:normAutofit fontScale="77500" lnSpcReduction="20000"/>
          </a:bodyPr>
          <a:lstStyle/>
          <a:p>
            <a:pPr algn="ctr">
              <a:buNone/>
            </a:pPr>
            <a:r>
              <a:rPr lang="en-US" b="1" dirty="0" smtClean="0"/>
              <a:t>(ALCOHOL)</a:t>
            </a:r>
          </a:p>
          <a:p>
            <a:pPr>
              <a:buNone/>
            </a:pPr>
            <a:r>
              <a:rPr lang="en-US" dirty="0" smtClean="0"/>
              <a:t>A. </a:t>
            </a:r>
            <a:r>
              <a:rPr lang="en-US" b="1" dirty="0" smtClean="0"/>
              <a:t>Use - </a:t>
            </a:r>
            <a:r>
              <a:rPr lang="en-US" dirty="0" smtClean="0"/>
              <a:t> (Positive </a:t>
            </a:r>
            <a:r>
              <a:rPr lang="en-US" dirty="0" err="1" smtClean="0"/>
              <a:t>Intoxilyzer</a:t>
            </a:r>
            <a:r>
              <a:rPr lang="en-US" dirty="0" smtClean="0"/>
              <a:t>) Consumption of any alcoholic beverages in school or coming to school after consumption. </a:t>
            </a:r>
          </a:p>
          <a:p>
            <a:pPr>
              <a:buNone/>
            </a:pPr>
            <a:r>
              <a:rPr lang="en-US" b="1" i="1" dirty="0" smtClean="0">
                <a:solidFill>
                  <a:srgbClr val="FF0000"/>
                </a:solidFill>
              </a:rPr>
              <a:t>				Out-of-school suspension to expulsion</a:t>
            </a:r>
            <a:r>
              <a:rPr lang="en-US" dirty="0" smtClean="0"/>
              <a:t>.</a:t>
            </a:r>
          </a:p>
          <a:p>
            <a:pPr>
              <a:buNone/>
            </a:pPr>
            <a:r>
              <a:rPr lang="en-US" dirty="0" smtClean="0"/>
              <a:t>B. </a:t>
            </a:r>
            <a:r>
              <a:rPr lang="en-US" b="1" dirty="0" smtClean="0"/>
              <a:t>Possession -</a:t>
            </a:r>
            <a:r>
              <a:rPr lang="en-US" dirty="0" smtClean="0"/>
              <a:t> Possessing any alcoholic beverages in school, on school grounds, to and from school, on school bus, or any school function.</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C. </a:t>
            </a:r>
            <a:r>
              <a:rPr lang="en-US" b="1" dirty="0" smtClean="0"/>
              <a:t>Sale / Distribution  - </a:t>
            </a:r>
            <a:r>
              <a:rPr lang="en-US" dirty="0" smtClean="0"/>
              <a:t>Distributing or attempting to distribute any alcoholic beverage while under the jurisdiction of school authority.</a:t>
            </a:r>
          </a:p>
          <a:p>
            <a:pPr>
              <a:buNone/>
            </a:pPr>
            <a:r>
              <a:rPr lang="en-US" dirty="0" smtClean="0"/>
              <a:t>				</a:t>
            </a:r>
            <a:r>
              <a:rPr lang="en-US" b="1" i="1" dirty="0" smtClean="0">
                <a:solidFill>
                  <a:srgbClr val="FF0000"/>
                </a:solidFill>
              </a:rPr>
              <a:t>Out-of-school suspension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457200" y="5867400"/>
            <a:ext cx="703874" cy="64973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TEACHERS’ RIGHTS AND RESPONSIBILITIES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a:t>• To expect all students’ work to be completed and turned in as assigned.</a:t>
            </a:r>
          </a:p>
          <a:p>
            <a:pPr>
              <a:buNone/>
            </a:pPr>
            <a:r>
              <a:rPr lang="en-US" dirty="0"/>
              <a:t>• To work in a safe educational environment which is conducive to </a:t>
            </a:r>
            <a:r>
              <a:rPr lang="en-US" dirty="0" smtClean="0"/>
              <a:t>good teaching</a:t>
            </a:r>
            <a:r>
              <a:rPr lang="en-US" dirty="0"/>
              <a:t>.</a:t>
            </a:r>
          </a:p>
          <a:p>
            <a:pPr>
              <a:buNone/>
            </a:pPr>
            <a:r>
              <a:rPr lang="en-US" dirty="0"/>
              <a:t>• To have the support of school administrators.</a:t>
            </a:r>
          </a:p>
          <a:p>
            <a:pPr>
              <a:buNone/>
            </a:pPr>
            <a:r>
              <a:rPr lang="en-US" dirty="0"/>
              <a:t>• To participate in the development of an overall school environment </a:t>
            </a:r>
            <a:r>
              <a:rPr lang="en-US" dirty="0" smtClean="0"/>
              <a:t>conducive to </a:t>
            </a:r>
            <a:r>
              <a:rPr lang="en-US" dirty="0"/>
              <a:t>a good learning situation.</a:t>
            </a:r>
          </a:p>
          <a:p>
            <a:pPr>
              <a:buNone/>
            </a:pPr>
            <a:r>
              <a:rPr lang="en-US" dirty="0"/>
              <a:t>• To have process rights as specified by laws and board policies.</a:t>
            </a:r>
          </a:p>
          <a:p>
            <a:pPr>
              <a:buNone/>
            </a:pPr>
            <a:r>
              <a:rPr lang="en-US" dirty="0"/>
              <a:t>• To have the opportunity to develop professionally.</a:t>
            </a:r>
          </a:p>
          <a:p>
            <a:pPr>
              <a:buNone/>
            </a:pPr>
            <a:r>
              <a:rPr lang="en-US" dirty="0"/>
              <a:t>• To be treated with courtesy and respect within the school environment.</a:t>
            </a:r>
          </a:p>
          <a:p>
            <a:pPr>
              <a:buNone/>
            </a:pPr>
            <a:r>
              <a:rPr lang="en-US" dirty="0"/>
              <a:t>• To direct the learning process of their students.</a:t>
            </a:r>
          </a:p>
          <a:p>
            <a:pPr>
              <a:buNone/>
            </a:pPr>
            <a:r>
              <a:rPr lang="en-US" dirty="0"/>
              <a:t>• To have the right to work in a safe environment.</a:t>
            </a:r>
          </a:p>
        </p:txBody>
      </p:sp>
      <p:pic>
        <p:nvPicPr>
          <p:cNvPr id="4" name="Picture 3" descr="jaguar-paw-print-in-gold-md.png"/>
          <p:cNvPicPr>
            <a:picLocks noChangeAspect="1"/>
          </p:cNvPicPr>
          <p:nvPr/>
        </p:nvPicPr>
        <p:blipFill>
          <a:blip r:embed="rId2" cstate="print"/>
          <a:stretch>
            <a:fillRect/>
          </a:stretch>
        </p:blipFill>
        <p:spPr>
          <a:xfrm>
            <a:off x="6934200" y="4800600"/>
            <a:ext cx="1752600" cy="1617785"/>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b="1" dirty="0" smtClean="0"/>
              <a:t>LAW VIOLATIONS</a:t>
            </a:r>
            <a:br>
              <a:rPr lang="en-US" sz="3200" b="1" dirty="0" smtClean="0"/>
            </a:br>
            <a:r>
              <a:rPr lang="en-US" sz="3200" b="1" dirty="0" smtClean="0"/>
              <a:t>Note - Law violations require staff to report to proper authorities</a:t>
            </a:r>
            <a:endParaRPr lang="en-US" sz="3200" dirty="0"/>
          </a:p>
        </p:txBody>
      </p:sp>
      <p:sp>
        <p:nvSpPr>
          <p:cNvPr id="3" name="Content Placeholder 2"/>
          <p:cNvSpPr>
            <a:spLocks noGrp="1"/>
          </p:cNvSpPr>
          <p:nvPr>
            <p:ph idx="1"/>
          </p:nvPr>
        </p:nvSpPr>
        <p:spPr/>
        <p:txBody>
          <a:bodyPr/>
          <a:lstStyle/>
          <a:p>
            <a:pPr algn="ctr">
              <a:buNone/>
            </a:pPr>
            <a:r>
              <a:rPr lang="en-US" b="1" dirty="0" smtClean="0"/>
              <a:t>(ARSON)</a:t>
            </a:r>
          </a:p>
          <a:p>
            <a:pPr marL="514350" indent="-514350">
              <a:buAutoNum type="alphaUcPeriod"/>
            </a:pPr>
            <a:r>
              <a:rPr lang="en-US" b="1" dirty="0" smtClean="0"/>
              <a:t>Actual</a:t>
            </a:r>
            <a:r>
              <a:rPr lang="en-US" dirty="0" smtClean="0"/>
              <a:t> - Setting a fire. </a:t>
            </a:r>
          </a:p>
          <a:p>
            <a:pPr marL="514350" indent="-514350">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Attempt</a:t>
            </a:r>
            <a:r>
              <a:rPr lang="en-US" dirty="0" smtClean="0"/>
              <a:t> - Attempting to set a fire. 	</a:t>
            </a:r>
            <a:r>
              <a:rPr lang="en-US" b="1" i="1" dirty="0" smtClean="0">
                <a:solidFill>
                  <a:srgbClr val="FF0000"/>
                </a:solidFill>
              </a:rPr>
              <a:t>Suspension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6781800" y="4495800"/>
            <a:ext cx="1816100" cy="167640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LAW VIOLATIONS</a:t>
            </a:r>
            <a:br>
              <a:rPr lang="en-US" sz="3200" b="1" dirty="0" smtClean="0"/>
            </a:br>
            <a:r>
              <a:rPr lang="en-US" sz="3200" b="1" dirty="0" smtClean="0"/>
              <a:t>Note - Law violations require staff to report to proper authorities</a:t>
            </a:r>
            <a:endParaRPr lang="en-US" sz="3200" dirty="0"/>
          </a:p>
        </p:txBody>
      </p:sp>
      <p:sp>
        <p:nvSpPr>
          <p:cNvPr id="3" name="Content Placeholder 2"/>
          <p:cNvSpPr>
            <a:spLocks noGrp="1"/>
          </p:cNvSpPr>
          <p:nvPr>
            <p:ph idx="1"/>
          </p:nvPr>
        </p:nvSpPr>
        <p:spPr/>
        <p:txBody>
          <a:bodyPr>
            <a:normAutofit/>
          </a:bodyPr>
          <a:lstStyle/>
          <a:p>
            <a:pPr algn="ctr">
              <a:buNone/>
            </a:pPr>
            <a:r>
              <a:rPr lang="en-US" b="1" dirty="0" smtClean="0"/>
              <a:t>(BOMBS)</a:t>
            </a:r>
          </a:p>
          <a:p>
            <a:pPr>
              <a:buNone/>
            </a:pPr>
            <a:r>
              <a:rPr lang="en-US" dirty="0" smtClean="0"/>
              <a:t>A. </a:t>
            </a:r>
            <a:r>
              <a:rPr lang="en-US" b="1" dirty="0" smtClean="0"/>
              <a:t>Threat -</a:t>
            </a:r>
            <a:r>
              <a:rPr lang="en-US" dirty="0" smtClean="0"/>
              <a:t> Statements that such a device exists in the school.</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B. </a:t>
            </a:r>
            <a:r>
              <a:rPr lang="en-US" b="1" dirty="0" smtClean="0"/>
              <a:t>Actual - </a:t>
            </a:r>
            <a:r>
              <a:rPr lang="en-US" dirty="0" smtClean="0"/>
              <a:t> Any device containing combustible material and a fuse.</a:t>
            </a:r>
          </a:p>
          <a:p>
            <a:pPr>
              <a:buNone/>
            </a:pPr>
            <a:r>
              <a:rPr lang="en-US" dirty="0" smtClean="0"/>
              <a:t>				</a:t>
            </a:r>
            <a:r>
              <a:rPr lang="en-US" b="1" i="1" dirty="0" smtClean="0">
                <a:solidFill>
                  <a:srgbClr val="FF0000"/>
                </a:solidFill>
              </a:rPr>
              <a:t>Suspension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609600" y="5715000"/>
            <a:ext cx="703874" cy="64973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LAW VIOLATIONS</a:t>
            </a:r>
            <a:br>
              <a:rPr lang="en-US" sz="3200" b="1" dirty="0" smtClean="0"/>
            </a:br>
            <a:r>
              <a:rPr lang="en-US" sz="3200" b="1" dirty="0" smtClean="0"/>
              <a:t>Note - Law violations require staff to report to proper authorities</a:t>
            </a:r>
            <a:endParaRPr lang="en-US" sz="3200"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t>(BURGLARY)</a:t>
            </a:r>
          </a:p>
          <a:p>
            <a:pPr>
              <a:buNone/>
            </a:pPr>
            <a:r>
              <a:rPr lang="en-US" dirty="0" smtClean="0"/>
              <a:t>A. </a:t>
            </a:r>
            <a:r>
              <a:rPr lang="en-US" b="1" dirty="0" smtClean="0"/>
              <a:t>Actual</a:t>
            </a:r>
            <a:r>
              <a:rPr lang="en-US" dirty="0" smtClean="0"/>
              <a:t> - Unlawful entry into an unoccupied school with the intent of committing a felony, or to steal, or take and carry away the property of another person.</a:t>
            </a:r>
          </a:p>
          <a:p>
            <a:pPr>
              <a:buNone/>
            </a:pPr>
            <a:r>
              <a:rPr lang="en-US" dirty="0" smtClean="0"/>
              <a:t>				</a:t>
            </a:r>
            <a:r>
              <a:rPr lang="en-US" b="1" i="1" dirty="0" smtClean="0">
                <a:solidFill>
                  <a:srgbClr val="FF0000"/>
                </a:solidFill>
              </a:rPr>
              <a:t>Suspension to expulsion</a:t>
            </a:r>
            <a:r>
              <a:rPr lang="en-US" dirty="0" smtClean="0"/>
              <a:t>.</a:t>
            </a:r>
          </a:p>
          <a:p>
            <a:pPr>
              <a:buNone/>
            </a:pPr>
            <a:r>
              <a:rPr lang="en-US" dirty="0" smtClean="0"/>
              <a:t>B. </a:t>
            </a:r>
            <a:r>
              <a:rPr lang="en-US" b="1" dirty="0" smtClean="0"/>
              <a:t>Attempted</a:t>
            </a:r>
            <a:r>
              <a:rPr lang="en-US" dirty="0" smtClean="0"/>
              <a:t> - Unlawfully attempted entry into an unoccupied school.</a:t>
            </a:r>
          </a:p>
          <a:p>
            <a:pPr>
              <a:buNone/>
            </a:pPr>
            <a:r>
              <a:rPr lang="en-US" dirty="0" smtClean="0"/>
              <a:t>				</a:t>
            </a:r>
            <a:r>
              <a:rPr lang="en-US" b="1" i="1" dirty="0" smtClean="0">
                <a:solidFill>
                  <a:srgbClr val="FF0000"/>
                </a:solidFill>
              </a:rPr>
              <a:t>Conference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304800" y="5791200"/>
            <a:ext cx="703874" cy="64973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lstStyle/>
          <a:p>
            <a:pPr algn="ctr">
              <a:buNone/>
            </a:pPr>
            <a:r>
              <a:rPr lang="en-US" b="1" dirty="0" smtClean="0"/>
              <a:t>(DISORDERLY CONDUCT)</a:t>
            </a:r>
          </a:p>
          <a:p>
            <a:pPr>
              <a:buNone/>
            </a:pPr>
            <a:r>
              <a:rPr lang="en-US" dirty="0" smtClean="0"/>
              <a:t>Acting in a manner that is disruptive to the</a:t>
            </a:r>
          </a:p>
          <a:p>
            <a:pPr>
              <a:buNone/>
            </a:pPr>
            <a:r>
              <a:rPr lang="en-US" dirty="0" smtClean="0"/>
              <a:t>educational environment.</a:t>
            </a:r>
          </a:p>
          <a:p>
            <a:pPr algn="ctr">
              <a:buNone/>
            </a:pPr>
            <a:r>
              <a:rPr lang="en-US" b="1" i="1" dirty="0" smtClean="0">
                <a:solidFill>
                  <a:srgbClr val="FF0000"/>
                </a:solidFill>
              </a:rPr>
              <a:t>Conference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3810000" y="4724400"/>
            <a:ext cx="1600200" cy="1477108"/>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lstStyle/>
          <a:p>
            <a:pPr algn="ctr">
              <a:buNone/>
            </a:pPr>
            <a:r>
              <a:rPr lang="en-US" b="1" dirty="0" smtClean="0"/>
              <a:t>(DRUG OFFENSE)</a:t>
            </a:r>
          </a:p>
          <a:p>
            <a:pPr>
              <a:buNone/>
            </a:pPr>
            <a:r>
              <a:rPr lang="en-US" dirty="0" smtClean="0"/>
              <a:t>Note - Drug “look-alikes” carry the same disciplinary action as the corresponding drug offense. Any medications not prescribed to the individual in possession may be considered an illegal substance.</a:t>
            </a:r>
            <a:endParaRPr lang="en-US" dirty="0"/>
          </a:p>
        </p:txBody>
      </p:sp>
      <p:pic>
        <p:nvPicPr>
          <p:cNvPr id="4" name="Picture 3" descr="jaguar-paw-print-in-gold-md.png"/>
          <p:cNvPicPr>
            <a:picLocks noChangeAspect="1"/>
          </p:cNvPicPr>
          <p:nvPr/>
        </p:nvPicPr>
        <p:blipFill>
          <a:blip r:embed="rId2" cstate="print"/>
          <a:stretch>
            <a:fillRect/>
          </a:stretch>
        </p:blipFill>
        <p:spPr>
          <a:xfrm>
            <a:off x="6781800" y="4800599"/>
            <a:ext cx="1752600" cy="1617785"/>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a:t>
            </a:r>
            <a:r>
              <a:rPr lang="en-US" b="1" dirty="0" smtClean="0"/>
              <a:t> Use - </a:t>
            </a:r>
            <a:r>
              <a:rPr lang="en-US" dirty="0" smtClean="0"/>
              <a:t>Use of a narcotic, illegal or controlled drug, anabolic steroids or any illegal substance which when taken internally or smoked, causes a change in a person’s behavior.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Possession</a:t>
            </a:r>
            <a:r>
              <a:rPr lang="en-US" dirty="0" smtClean="0"/>
              <a:t> - Possessing any illegal substance which when taken internally or smoked, causes a change in person’s behavior.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C. </a:t>
            </a:r>
            <a:r>
              <a:rPr lang="en-US" b="1" dirty="0" smtClean="0"/>
              <a:t>Sale/ Distribution - </a:t>
            </a:r>
            <a:r>
              <a:rPr lang="en-US" dirty="0" smtClean="0"/>
              <a:t>Distribution or attempting to distribute any illegal substance.</a:t>
            </a:r>
          </a:p>
          <a:p>
            <a:pPr>
              <a:buNone/>
            </a:pPr>
            <a:r>
              <a:rPr lang="en-US" dirty="0" smtClean="0"/>
              <a:t>				</a:t>
            </a:r>
            <a:r>
              <a:rPr lang="en-US" b="1" i="1" dirty="0" smtClean="0">
                <a:solidFill>
                  <a:srgbClr val="FF0000"/>
                </a:solidFill>
              </a:rPr>
              <a:t>Out-of-school suspension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1371600" y="5791200"/>
            <a:ext cx="703874" cy="64973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D. </a:t>
            </a:r>
            <a:r>
              <a:rPr lang="en-US" b="1" dirty="0" smtClean="0"/>
              <a:t>Overdose</a:t>
            </a:r>
            <a:r>
              <a:rPr lang="en-US" dirty="0" smtClean="0"/>
              <a:t>  - Taking too great a dose of any narcotic, illegal or controlled drug, including alcoholic beverages.</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E. </a:t>
            </a:r>
            <a:r>
              <a:rPr lang="en-US" b="1" dirty="0" smtClean="0"/>
              <a:t>Paraphernalia</a:t>
            </a:r>
            <a:r>
              <a:rPr lang="en-US" dirty="0" smtClean="0"/>
              <a:t> - Possession, distribution or use of any drug related device.</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F. </a:t>
            </a:r>
            <a:r>
              <a:rPr lang="en-US" b="1" dirty="0" smtClean="0"/>
              <a:t>Inhalants - </a:t>
            </a:r>
            <a:r>
              <a:rPr lang="en-US" dirty="0" smtClean="0"/>
              <a:t> Possession, distribution or use of any substance that could be inhaled illegally.</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G.</a:t>
            </a:r>
            <a:r>
              <a:rPr lang="en-US" b="1" dirty="0" smtClean="0"/>
              <a:t> Failure to register legitimate prescribed and/or over-the- counter</a:t>
            </a:r>
          </a:p>
          <a:p>
            <a:pPr>
              <a:buNone/>
            </a:pPr>
            <a:r>
              <a:rPr lang="en-US" b="1" dirty="0" smtClean="0"/>
              <a:t>	 medication.  - </a:t>
            </a:r>
            <a:r>
              <a:rPr lang="en-US" dirty="0" smtClean="0"/>
              <a:t>Unintentionally failing to follow outlined  	     		    procedure for the registration of medication.</a:t>
            </a:r>
          </a:p>
          <a:p>
            <a:pPr>
              <a:buNone/>
            </a:pPr>
            <a:r>
              <a:rPr lang="en-US" dirty="0" smtClean="0"/>
              <a:t>				</a:t>
            </a:r>
            <a:r>
              <a:rPr lang="en-US" b="1" i="1" dirty="0" smtClean="0">
                <a:solidFill>
                  <a:srgbClr val="FF0000"/>
                </a:solidFill>
              </a:rPr>
              <a:t>Conference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762000" y="5257800"/>
            <a:ext cx="1219200" cy="1125416"/>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t>(EXTORTION)</a:t>
            </a:r>
          </a:p>
          <a:p>
            <a:pPr>
              <a:buNone/>
            </a:pPr>
            <a:r>
              <a:rPr lang="en-US" dirty="0" smtClean="0"/>
              <a:t>A. </a:t>
            </a:r>
            <a:r>
              <a:rPr lang="en-US" b="1" dirty="0" smtClean="0"/>
              <a:t>Actual</a:t>
            </a:r>
            <a:r>
              <a:rPr lang="en-US" dirty="0" smtClean="0"/>
              <a:t> - Use of “mild” threats or intimidation that obtained money or something of value from another.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Attempt</a:t>
            </a:r>
            <a:r>
              <a:rPr lang="en-US" dirty="0" smtClean="0"/>
              <a:t> - Use of “mild” threats or intimidation in an attempt to obtain money or something of value from another.</a:t>
            </a:r>
          </a:p>
          <a:p>
            <a:pPr>
              <a:buNone/>
            </a:pPr>
            <a:r>
              <a:rPr lang="en-US" dirty="0" smtClean="0"/>
              <a:t>			</a:t>
            </a:r>
            <a:r>
              <a:rPr lang="en-US" b="1" i="1" dirty="0" smtClean="0">
                <a:solidFill>
                  <a:srgbClr val="FF0000"/>
                </a:solidFill>
              </a:rPr>
              <a:t>In-school suspension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609600" y="5334000"/>
            <a:ext cx="1295400" cy="1195754"/>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a:bodyPr>
          <a:lstStyle/>
          <a:p>
            <a:pPr algn="ctr">
              <a:buNone/>
            </a:pPr>
            <a:r>
              <a:rPr lang="en-US" b="1" dirty="0" smtClean="0"/>
              <a:t>(INITIATING A RIOT)</a:t>
            </a:r>
          </a:p>
          <a:p>
            <a:pPr>
              <a:buNone/>
            </a:pPr>
            <a:r>
              <a:rPr lang="en-US" dirty="0" smtClean="0"/>
              <a:t>A. </a:t>
            </a:r>
            <a:r>
              <a:rPr lang="en-US" b="1" dirty="0" smtClean="0"/>
              <a:t>Actual</a:t>
            </a:r>
            <a:r>
              <a:rPr lang="en-US" dirty="0" smtClean="0"/>
              <a:t> - Creating a public violence, tumult, or disorder in the school.</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Attempt</a:t>
            </a:r>
            <a:r>
              <a:rPr lang="en-US" dirty="0" smtClean="0"/>
              <a:t> - Attempting to create a public violence, tumult or disorder in the school.</a:t>
            </a:r>
          </a:p>
          <a:p>
            <a:pPr>
              <a:buNone/>
            </a:pPr>
            <a:r>
              <a:rPr lang="en-US" dirty="0" smtClean="0"/>
              <a:t>		</a:t>
            </a:r>
            <a:r>
              <a:rPr lang="en-US" b="1" i="1" dirty="0" smtClean="0">
                <a:solidFill>
                  <a:srgbClr val="FF0000"/>
                </a:solidFill>
              </a:rPr>
              <a:t>Out-of-school suspension to expulsion</a:t>
            </a:r>
            <a:r>
              <a:rPr lang="en-US" dirty="0" smtClean="0"/>
              <a:t>.</a:t>
            </a:r>
            <a:endParaRPr lang="en-US" b="1" dirty="0" smtClean="0"/>
          </a:p>
          <a:p>
            <a:pPr algn="ctr">
              <a:buNone/>
            </a:pPr>
            <a:endParaRPr lang="en-US" dirty="0"/>
          </a:p>
        </p:txBody>
      </p:sp>
      <p:pic>
        <p:nvPicPr>
          <p:cNvPr id="4" name="Picture 3" descr="jaguar-paw-print-in-gold-md.png"/>
          <p:cNvPicPr>
            <a:picLocks noChangeAspect="1"/>
          </p:cNvPicPr>
          <p:nvPr/>
        </p:nvPicPr>
        <p:blipFill>
          <a:blip r:embed="rId2" cstate="print"/>
          <a:stretch>
            <a:fillRect/>
          </a:stretch>
        </p:blipFill>
        <p:spPr>
          <a:xfrm>
            <a:off x="304800" y="58674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8229600" y="5943600"/>
            <a:ext cx="703874" cy="649730"/>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a:bodyPr>
          <a:lstStyle/>
          <a:p>
            <a:pPr lvl="1" algn="ctr">
              <a:buNone/>
            </a:pPr>
            <a:r>
              <a:rPr lang="en-US" b="1" dirty="0" smtClean="0"/>
              <a:t>(ROBBERY)</a:t>
            </a:r>
          </a:p>
          <a:p>
            <a:pPr>
              <a:buNone/>
            </a:pPr>
            <a:r>
              <a:rPr lang="en-US" dirty="0" smtClean="0"/>
              <a:t>A. </a:t>
            </a:r>
            <a:r>
              <a:rPr lang="en-US" b="1" dirty="0" smtClean="0"/>
              <a:t>Actual</a:t>
            </a:r>
            <a:r>
              <a:rPr lang="en-US" dirty="0" smtClean="0"/>
              <a:t> - Taking from a person something of value by force, violence or fear.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Attempt</a:t>
            </a:r>
            <a:r>
              <a:rPr lang="en-US" dirty="0" smtClean="0"/>
              <a:t> - Attempting to take from a person something of value by force, violence or fear.</a:t>
            </a:r>
          </a:p>
          <a:p>
            <a:pPr>
              <a:buNone/>
            </a:pPr>
            <a:r>
              <a:rPr lang="en-US" dirty="0" smtClean="0"/>
              <a:t>		</a:t>
            </a:r>
            <a:r>
              <a:rPr lang="en-US" b="1" i="1" dirty="0" smtClean="0">
                <a:solidFill>
                  <a:srgbClr val="FF0000"/>
                </a:solidFill>
              </a:rPr>
              <a:t>Out-of-school suspension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4191000" y="5791200"/>
            <a:ext cx="703874" cy="64973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Teachers’ Responsibilities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a:t>• To help students master the basic skills; develop positive self-concepts, </a:t>
            </a:r>
            <a:r>
              <a:rPr lang="en-US" dirty="0" smtClean="0"/>
              <a:t>self-confidence</a:t>
            </a:r>
            <a:endParaRPr lang="en-US" dirty="0"/>
          </a:p>
          <a:p>
            <a:pPr>
              <a:buNone/>
            </a:pPr>
            <a:r>
              <a:rPr lang="en-US" dirty="0" smtClean="0"/>
              <a:t>	in </a:t>
            </a:r>
            <a:r>
              <a:rPr lang="en-US" dirty="0"/>
              <a:t>order to respect the worth and dignity of others; clarify their</a:t>
            </a:r>
          </a:p>
          <a:p>
            <a:pPr>
              <a:buNone/>
            </a:pPr>
            <a:r>
              <a:rPr lang="en-US" dirty="0" smtClean="0"/>
              <a:t>	values</a:t>
            </a:r>
            <a:r>
              <a:rPr lang="en-US" dirty="0"/>
              <a:t>; and make choices that lead to responsible citizenship.</a:t>
            </a:r>
          </a:p>
          <a:p>
            <a:pPr>
              <a:buNone/>
            </a:pPr>
            <a:r>
              <a:rPr lang="en-US" dirty="0"/>
              <a:t>• To maintain a classroom atmosphere conducive to learning, with mutual</a:t>
            </a:r>
          </a:p>
          <a:p>
            <a:pPr>
              <a:buNone/>
            </a:pPr>
            <a:r>
              <a:rPr lang="en-US" dirty="0" smtClean="0"/>
              <a:t>	respect </a:t>
            </a:r>
            <a:r>
              <a:rPr lang="en-US" dirty="0"/>
              <a:t>and trust, and with appropriate discipline.</a:t>
            </a:r>
          </a:p>
          <a:p>
            <a:pPr>
              <a:buNone/>
            </a:pPr>
            <a:r>
              <a:rPr lang="en-US" dirty="0"/>
              <a:t>• To be supportive of the overall goals and objectives of the school system/</a:t>
            </a:r>
          </a:p>
          <a:p>
            <a:pPr>
              <a:buNone/>
            </a:pPr>
            <a:r>
              <a:rPr lang="en-US" dirty="0" smtClean="0"/>
              <a:t>	school</a:t>
            </a:r>
            <a:r>
              <a:rPr lang="en-US" dirty="0"/>
              <a:t>.</a:t>
            </a:r>
          </a:p>
          <a:p>
            <a:pPr>
              <a:buNone/>
            </a:pPr>
            <a:r>
              <a:rPr lang="en-US" dirty="0"/>
              <a:t>• To implement the Board-approved curriculum by developing instructional</a:t>
            </a:r>
          </a:p>
          <a:p>
            <a:pPr>
              <a:buNone/>
            </a:pPr>
            <a:r>
              <a:rPr lang="en-US" dirty="0" smtClean="0"/>
              <a:t>	activities</a:t>
            </a:r>
            <a:r>
              <a:rPr lang="en-US" dirty="0"/>
              <a:t>, which meet students’ academic needs.</a:t>
            </a:r>
          </a:p>
          <a:p>
            <a:pPr>
              <a:buNone/>
            </a:pPr>
            <a:r>
              <a:rPr lang="en-US" dirty="0"/>
              <a:t>• To be a model of a responsible citizen.</a:t>
            </a:r>
          </a:p>
          <a:p>
            <a:pPr>
              <a:buNone/>
            </a:pPr>
            <a:r>
              <a:rPr lang="en-US" dirty="0"/>
              <a:t>• To maintain on-going professional development and to employ an</a:t>
            </a:r>
          </a:p>
          <a:p>
            <a:pPr>
              <a:buNone/>
            </a:pPr>
            <a:r>
              <a:rPr lang="en-US" dirty="0" smtClean="0"/>
              <a:t>	understanding </a:t>
            </a:r>
            <a:r>
              <a:rPr lang="en-US" dirty="0"/>
              <a:t>of human growth and development.</a:t>
            </a:r>
          </a:p>
          <a:p>
            <a:pPr>
              <a:buNone/>
            </a:pPr>
            <a:r>
              <a:rPr lang="en-US" dirty="0"/>
              <a:t>• To reply promptly with respect and courtesy to inquiries and suggestions from</a:t>
            </a:r>
          </a:p>
          <a:p>
            <a:pPr>
              <a:buNone/>
            </a:pPr>
            <a:r>
              <a:rPr lang="en-US" dirty="0" smtClean="0"/>
              <a:t>	parents/guardians </a:t>
            </a:r>
            <a:r>
              <a:rPr lang="en-US" dirty="0"/>
              <a:t>and administrators.</a:t>
            </a:r>
          </a:p>
          <a:p>
            <a:pPr>
              <a:buNone/>
            </a:pPr>
            <a:r>
              <a:rPr lang="en-US" dirty="0"/>
              <a:t>• To provide adequate supervision and teaching to students assigned to his/her</a:t>
            </a:r>
          </a:p>
          <a:p>
            <a:pPr>
              <a:buNone/>
            </a:pPr>
            <a:r>
              <a:rPr lang="en-US" dirty="0" smtClean="0"/>
              <a:t>	care</a:t>
            </a:r>
            <a:r>
              <a:rPr lang="en-US" dirty="0"/>
              <a:t>.</a:t>
            </a:r>
          </a:p>
          <a:p>
            <a:pPr>
              <a:buNone/>
            </a:pPr>
            <a:r>
              <a:rPr lang="en-US" dirty="0"/>
              <a:t>• To report threats and/or behavior that would endanger school personnel/</a:t>
            </a:r>
          </a:p>
          <a:p>
            <a:pPr>
              <a:buNone/>
            </a:pPr>
            <a:r>
              <a:rPr lang="en-US" dirty="0" smtClean="0"/>
              <a:t>	students</a:t>
            </a:r>
            <a:r>
              <a:rPr lang="en-US" dirty="0"/>
              <a:t>.</a:t>
            </a:r>
          </a:p>
        </p:txBody>
      </p:sp>
      <p:pic>
        <p:nvPicPr>
          <p:cNvPr id="4" name="Picture 3" descr="jaguar-paw-print-in-gold-md.png"/>
          <p:cNvPicPr>
            <a:picLocks noChangeAspect="1"/>
          </p:cNvPicPr>
          <p:nvPr/>
        </p:nvPicPr>
        <p:blipFill>
          <a:blip r:embed="rId2" cstate="print"/>
          <a:stretch>
            <a:fillRect/>
          </a:stretch>
        </p:blipFill>
        <p:spPr>
          <a:xfrm>
            <a:off x="7543800" y="5334000"/>
            <a:ext cx="1281724" cy="11831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7543800" y="3733800"/>
            <a:ext cx="1281724" cy="1183130"/>
          </a:xfrm>
          <a:prstGeom prst="rect">
            <a:avLst/>
          </a:prstGeom>
        </p:spPr>
      </p:pic>
      <p:pic>
        <p:nvPicPr>
          <p:cNvPr id="6" name="Picture 5" descr="jaguar-paw-print-in-gold-md.png"/>
          <p:cNvPicPr>
            <a:picLocks noChangeAspect="1"/>
          </p:cNvPicPr>
          <p:nvPr/>
        </p:nvPicPr>
        <p:blipFill>
          <a:blip r:embed="rId2" cstate="print"/>
          <a:stretch>
            <a:fillRect/>
          </a:stretch>
        </p:blipFill>
        <p:spPr>
          <a:xfrm>
            <a:off x="7467600" y="2057400"/>
            <a:ext cx="1281724" cy="1183130"/>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62500" lnSpcReduction="20000"/>
          </a:bodyPr>
          <a:lstStyle/>
          <a:p>
            <a:pPr algn="ctr">
              <a:buNone/>
            </a:pPr>
            <a:r>
              <a:rPr lang="en-US" b="1" dirty="0" smtClean="0"/>
              <a:t>(SEXUAL OFFENSES)</a:t>
            </a:r>
          </a:p>
          <a:p>
            <a:pPr>
              <a:buNone/>
            </a:pPr>
            <a:r>
              <a:rPr lang="en-US" dirty="0" smtClean="0"/>
              <a:t>A. </a:t>
            </a:r>
            <a:r>
              <a:rPr lang="en-US" b="1" dirty="0" smtClean="0"/>
              <a:t>Offensive Touching - </a:t>
            </a:r>
            <a:r>
              <a:rPr lang="en-US" dirty="0" smtClean="0"/>
              <a:t>Putting hands on another person’s body in a manner that is offensive to them. </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B. </a:t>
            </a:r>
            <a:r>
              <a:rPr lang="en-US" b="1" dirty="0" smtClean="0"/>
              <a:t>Rape or Attempted Rape - </a:t>
            </a:r>
            <a:r>
              <a:rPr lang="en-US" dirty="0" smtClean="0"/>
              <a:t>Unlawful sexual intercourse, or attempted sexual intercourse by force, threat or fear.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C. </a:t>
            </a:r>
            <a:r>
              <a:rPr lang="en-US" b="1" dirty="0" smtClean="0"/>
              <a:t>Indecent Exposure - </a:t>
            </a:r>
            <a:r>
              <a:rPr lang="en-US" dirty="0" smtClean="0"/>
              <a:t>Intentional exposure of part of one’s body that is offensive to others.</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D. </a:t>
            </a:r>
            <a:r>
              <a:rPr lang="en-US" b="1" dirty="0" smtClean="0"/>
              <a:t>Other - </a:t>
            </a:r>
            <a:r>
              <a:rPr lang="en-US" dirty="0" smtClean="0"/>
              <a:t>Includes any other sexual actions that are offensive to others.</a:t>
            </a:r>
          </a:p>
          <a:p>
            <a:pPr>
              <a:buNone/>
            </a:pPr>
            <a:r>
              <a:rPr lang="en-US" dirty="0" smtClean="0"/>
              <a:t>					</a:t>
            </a:r>
            <a:r>
              <a:rPr lang="en-US" b="1" i="1" dirty="0" smtClean="0">
                <a:solidFill>
                  <a:srgbClr val="FF0000"/>
                </a:solidFill>
              </a:rPr>
              <a:t>Conference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2133600" y="5334000"/>
            <a:ext cx="1447800" cy="1336432"/>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70000" lnSpcReduction="20000"/>
          </a:bodyPr>
          <a:lstStyle/>
          <a:p>
            <a:pPr algn="ctr">
              <a:buNone/>
            </a:pPr>
            <a:r>
              <a:rPr lang="en-US" b="1" dirty="0" smtClean="0"/>
              <a:t>(THEFT)</a:t>
            </a:r>
          </a:p>
          <a:p>
            <a:pPr>
              <a:buNone/>
            </a:pPr>
            <a:r>
              <a:rPr lang="en-US" dirty="0" smtClean="0"/>
              <a:t>A. </a:t>
            </a:r>
            <a:r>
              <a:rPr lang="en-US" b="1" dirty="0" smtClean="0"/>
              <a:t>School Property  - </a:t>
            </a:r>
            <a:r>
              <a:rPr lang="en-US" dirty="0" smtClean="0"/>
              <a:t>Unlawful taking and carrying away property belonging to Laurel County Public Schools (while the building is occupied) with the intent to deprive the lawful owner of use. </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Staff Property</a:t>
            </a:r>
            <a:r>
              <a:rPr lang="en-US" dirty="0" smtClean="0"/>
              <a:t> - Unlawful taking and carrying away of property belonging to a staff member.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C. </a:t>
            </a:r>
            <a:r>
              <a:rPr lang="en-US" b="1" dirty="0" smtClean="0"/>
              <a:t>Student Property - </a:t>
            </a:r>
            <a:r>
              <a:rPr lang="en-US" dirty="0" smtClean="0"/>
              <a:t>Unlawful taking away property belonging to another student.</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D. </a:t>
            </a:r>
            <a:r>
              <a:rPr lang="en-US" b="1" dirty="0" smtClean="0"/>
              <a:t>Student Locker - </a:t>
            </a:r>
            <a:r>
              <a:rPr lang="en-US" dirty="0" smtClean="0"/>
              <a:t>Removing any property from a locker other than</a:t>
            </a:r>
          </a:p>
          <a:p>
            <a:pPr>
              <a:buNone/>
            </a:pPr>
            <a:r>
              <a:rPr lang="en-US" dirty="0" smtClean="0"/>
              <a:t>	the one assigned.</a:t>
            </a:r>
          </a:p>
          <a:p>
            <a:pPr>
              <a:buNone/>
            </a:pPr>
            <a:r>
              <a:rPr lang="en-US" dirty="0" smtClean="0"/>
              <a:t>				</a:t>
            </a:r>
            <a:r>
              <a:rPr lang="en-US" b="1" i="1" dirty="0" smtClean="0">
                <a:solidFill>
                  <a:srgbClr val="FF0000"/>
                </a:solidFill>
              </a:rPr>
              <a:t>Conference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7467600" y="5410200"/>
            <a:ext cx="1219200" cy="1125416"/>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92500" lnSpcReduction="20000"/>
          </a:bodyPr>
          <a:lstStyle/>
          <a:p>
            <a:pPr algn="ctr">
              <a:buNone/>
            </a:pPr>
            <a:r>
              <a:rPr lang="en-US" b="1" dirty="0" smtClean="0"/>
              <a:t>(THREATENING)</a:t>
            </a:r>
          </a:p>
          <a:p>
            <a:pPr>
              <a:buNone/>
            </a:pPr>
            <a:r>
              <a:rPr lang="en-US" dirty="0" smtClean="0"/>
              <a:t>A. </a:t>
            </a:r>
            <a:r>
              <a:rPr lang="en-US" b="1" dirty="0" smtClean="0"/>
              <a:t>Staff Member - </a:t>
            </a:r>
            <a:r>
              <a:rPr lang="en-US" dirty="0" smtClean="0"/>
              <a:t>Threatening to strike, attack or harm any staff member.</a:t>
            </a:r>
          </a:p>
          <a:p>
            <a:pPr>
              <a:buNone/>
            </a:pPr>
            <a:r>
              <a:rPr lang="en-US" dirty="0" smtClean="0"/>
              <a:t>			</a:t>
            </a:r>
            <a:r>
              <a:rPr lang="en-US" b="1" i="1" dirty="0" smtClean="0">
                <a:solidFill>
                  <a:srgbClr val="FF0000"/>
                </a:solidFill>
              </a:rPr>
              <a:t>Out-of-school suspension to expulsion</a:t>
            </a:r>
            <a:r>
              <a:rPr lang="en-US" dirty="0" smtClean="0"/>
              <a:t>.</a:t>
            </a:r>
          </a:p>
          <a:p>
            <a:pPr>
              <a:buNone/>
            </a:pPr>
            <a:r>
              <a:rPr lang="en-US" dirty="0" smtClean="0"/>
              <a:t>B. </a:t>
            </a:r>
            <a:r>
              <a:rPr lang="en-US" b="1" dirty="0" smtClean="0"/>
              <a:t>Student - </a:t>
            </a:r>
            <a:r>
              <a:rPr lang="en-US" dirty="0" smtClean="0"/>
              <a:t>Threatening to strike, attack or harm anyone. </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C. </a:t>
            </a:r>
            <a:r>
              <a:rPr lang="en-US" b="1" dirty="0" smtClean="0"/>
              <a:t>Other</a:t>
            </a:r>
            <a:r>
              <a:rPr lang="en-US" dirty="0" smtClean="0"/>
              <a:t> - Failure to report threats/harmful situations.</a:t>
            </a:r>
          </a:p>
          <a:p>
            <a:pPr>
              <a:buNone/>
            </a:pPr>
            <a:r>
              <a:rPr lang="en-US" dirty="0" smtClean="0"/>
              <a:t>				</a:t>
            </a:r>
            <a:r>
              <a:rPr lang="en-US" b="1" i="1" dirty="0" smtClean="0">
                <a:solidFill>
                  <a:srgbClr val="FF0000"/>
                </a:solidFill>
              </a:rPr>
              <a:t>Conference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152400" y="5410200"/>
            <a:ext cx="1155700" cy="1066800"/>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a:bodyPr>
          <a:lstStyle/>
          <a:p>
            <a:pPr algn="ctr">
              <a:buNone/>
            </a:pPr>
            <a:r>
              <a:rPr lang="en-US" b="1" dirty="0" smtClean="0"/>
              <a:t>(TRESPASSING)</a:t>
            </a:r>
          </a:p>
          <a:p>
            <a:pPr>
              <a:buNone/>
            </a:pPr>
            <a:r>
              <a:rPr lang="en-US" dirty="0" smtClean="0"/>
              <a:t>A. </a:t>
            </a:r>
            <a:r>
              <a:rPr lang="en-US" b="1" dirty="0" smtClean="0"/>
              <a:t>Trespassing</a:t>
            </a:r>
            <a:r>
              <a:rPr lang="en-US" dirty="0" smtClean="0"/>
              <a:t> - Entering the school or grounds by persons neither attending nor working at that school (includes suspended students).</a:t>
            </a:r>
          </a:p>
          <a:p>
            <a:pPr>
              <a:buNone/>
            </a:pPr>
            <a:r>
              <a:rPr lang="en-US" b="1" i="1" dirty="0" smtClean="0">
                <a:solidFill>
                  <a:srgbClr val="FF0000"/>
                </a:solidFill>
              </a:rPr>
              <a:t>Conference to report to proper authorities</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3733800" y="4724400"/>
            <a:ext cx="1485900" cy="1371600"/>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85000" lnSpcReduction="10000"/>
          </a:bodyPr>
          <a:lstStyle/>
          <a:p>
            <a:pPr algn="ctr">
              <a:buNone/>
            </a:pPr>
            <a:r>
              <a:rPr lang="en-US" b="1" dirty="0" smtClean="0"/>
              <a:t>(VANDALISM)</a:t>
            </a:r>
          </a:p>
          <a:p>
            <a:pPr>
              <a:buNone/>
            </a:pPr>
            <a:r>
              <a:rPr lang="en-US" dirty="0" smtClean="0"/>
              <a:t>A. </a:t>
            </a:r>
            <a:r>
              <a:rPr lang="en-US" b="1" dirty="0" smtClean="0"/>
              <a:t>School Property - </a:t>
            </a:r>
            <a:r>
              <a:rPr lang="en-US" dirty="0" smtClean="0"/>
              <a:t>Willful or malicious destruction of school property.</a:t>
            </a:r>
          </a:p>
          <a:p>
            <a:pPr>
              <a:buNone/>
            </a:pPr>
            <a:r>
              <a:rPr lang="en-US" b="1" i="1" dirty="0" smtClean="0">
                <a:solidFill>
                  <a:srgbClr val="FF0000"/>
                </a:solidFill>
              </a:rPr>
              <a:t>			Conference to expulsion </a:t>
            </a:r>
            <a:r>
              <a:rPr lang="en-US" b="1" i="1" u="sng" dirty="0" smtClean="0">
                <a:solidFill>
                  <a:srgbClr val="FF0000"/>
                </a:solidFill>
              </a:rPr>
              <a:t>with restitution</a:t>
            </a:r>
            <a:r>
              <a:rPr lang="en-US" dirty="0" smtClean="0"/>
              <a:t>.</a:t>
            </a:r>
          </a:p>
          <a:p>
            <a:pPr>
              <a:buNone/>
            </a:pPr>
            <a:r>
              <a:rPr lang="en-US" dirty="0" smtClean="0"/>
              <a:t>B. </a:t>
            </a:r>
            <a:r>
              <a:rPr lang="en-US" b="1" dirty="0" smtClean="0"/>
              <a:t>Private Property - </a:t>
            </a:r>
            <a:r>
              <a:rPr lang="en-US" dirty="0" smtClean="0"/>
              <a:t>Willful or malicious destruction of private property.</a:t>
            </a:r>
          </a:p>
          <a:p>
            <a:pPr>
              <a:buNone/>
            </a:pPr>
            <a:r>
              <a:rPr lang="en-US" dirty="0" smtClean="0"/>
              <a:t>			</a:t>
            </a:r>
            <a:r>
              <a:rPr lang="en-US" b="1" i="1" dirty="0" smtClean="0">
                <a:solidFill>
                  <a:srgbClr val="FF0000"/>
                </a:solidFill>
              </a:rPr>
              <a:t>Conference to expulsion </a:t>
            </a:r>
            <a:r>
              <a:rPr lang="en-US" b="1" i="1" u="sng" dirty="0" smtClean="0">
                <a:solidFill>
                  <a:srgbClr val="FF0000"/>
                </a:solidFill>
              </a:rPr>
              <a:t>with restitution</a:t>
            </a:r>
            <a:r>
              <a:rPr lang="en-US" dirty="0" smtClean="0"/>
              <a:t>.</a:t>
            </a:r>
          </a:p>
          <a:p>
            <a:pPr>
              <a:buNone/>
            </a:pPr>
            <a:r>
              <a:rPr lang="en-US" dirty="0" smtClean="0"/>
              <a:t>C. </a:t>
            </a:r>
            <a:r>
              <a:rPr lang="en-US" b="1" dirty="0" smtClean="0"/>
              <a:t>Graffiti</a:t>
            </a:r>
            <a:r>
              <a:rPr lang="en-US" dirty="0" smtClean="0"/>
              <a:t> - Willful or malicious defacing of public or private property.</a:t>
            </a:r>
          </a:p>
          <a:p>
            <a:pPr>
              <a:buNone/>
            </a:pPr>
            <a:r>
              <a:rPr lang="en-US" dirty="0" smtClean="0"/>
              <a:t>			</a:t>
            </a:r>
            <a:r>
              <a:rPr lang="en-US" b="1" i="1" dirty="0" smtClean="0">
                <a:solidFill>
                  <a:srgbClr val="FF0000"/>
                </a:solidFill>
              </a:rPr>
              <a:t>Conference to expulsion </a:t>
            </a:r>
            <a:r>
              <a:rPr lang="en-US" b="1" i="1" u="sng" dirty="0" smtClean="0">
                <a:solidFill>
                  <a:srgbClr val="FF0000"/>
                </a:solidFill>
              </a:rPr>
              <a:t>with restitution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533400" y="5638800"/>
            <a:ext cx="703874" cy="649730"/>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85000" lnSpcReduction="10000"/>
          </a:bodyPr>
          <a:lstStyle/>
          <a:p>
            <a:pPr algn="ctr">
              <a:buNone/>
            </a:pPr>
            <a:r>
              <a:rPr lang="en-US" b="1" dirty="0" smtClean="0"/>
              <a:t>(WEAPONS AND DANGEROUS INSTRUMENTS)</a:t>
            </a:r>
          </a:p>
          <a:p>
            <a:pPr>
              <a:buNone/>
            </a:pPr>
            <a:r>
              <a:rPr lang="en-US" dirty="0" smtClean="0"/>
              <a:t>A. </a:t>
            </a:r>
            <a:r>
              <a:rPr lang="en-US" b="1" dirty="0" smtClean="0"/>
              <a:t>Gun</a:t>
            </a:r>
            <a:r>
              <a:rPr lang="en-US" dirty="0" smtClean="0"/>
              <a:t> - Possession of any gun (loaded or unloaded) including starter pistols.</a:t>
            </a:r>
          </a:p>
          <a:p>
            <a:pPr>
              <a:buNone/>
            </a:pPr>
            <a:r>
              <a:rPr lang="en-US" b="1" i="1" dirty="0" smtClean="0">
                <a:solidFill>
                  <a:srgbClr val="FF0000"/>
                </a:solidFill>
              </a:rPr>
              <a:t>Out-of-school suspension pending expulsion hearing, followed by a one year mandatory expulsion</a:t>
            </a:r>
            <a:r>
              <a:rPr lang="en-US" dirty="0" smtClean="0"/>
              <a:t>.</a:t>
            </a:r>
          </a:p>
          <a:p>
            <a:pPr>
              <a:buNone/>
            </a:pPr>
            <a:r>
              <a:rPr lang="en-US" dirty="0" smtClean="0"/>
              <a:t>B. </a:t>
            </a:r>
            <a:r>
              <a:rPr lang="en-US" b="1" dirty="0" smtClean="0"/>
              <a:t>Gun (Toy or Look-a-likes) - </a:t>
            </a:r>
            <a:r>
              <a:rPr lang="en-US" dirty="0" smtClean="0"/>
              <a:t>Possession of a cap pistol, water pistol, toy Pistol or any look-alike gun.</a:t>
            </a:r>
          </a:p>
          <a:p>
            <a:pPr>
              <a:buNone/>
            </a:pPr>
            <a:r>
              <a:rPr lang="en-US" dirty="0" smtClean="0"/>
              <a:t>				</a:t>
            </a:r>
            <a:r>
              <a:rPr lang="en-US" b="1" i="1" dirty="0" smtClean="0">
                <a:solidFill>
                  <a:srgbClr val="FF0000"/>
                </a:solidFill>
              </a:rPr>
              <a:t>Conference to expulsion.</a:t>
            </a:r>
          </a:p>
          <a:p>
            <a:pPr>
              <a:buNone/>
            </a:pPr>
            <a:r>
              <a:rPr lang="en-US" dirty="0" smtClean="0"/>
              <a:t>C. </a:t>
            </a:r>
            <a:r>
              <a:rPr lang="en-US" b="1" dirty="0" smtClean="0"/>
              <a:t>Knife</a:t>
            </a:r>
            <a:r>
              <a:rPr lang="en-US" dirty="0" smtClean="0"/>
              <a:t> - Possession of any size or shape of knife.</a:t>
            </a:r>
          </a:p>
          <a:p>
            <a:pPr>
              <a:buNone/>
            </a:pPr>
            <a:r>
              <a:rPr lang="en-US" dirty="0" smtClean="0"/>
              <a:t>   				</a:t>
            </a:r>
            <a:r>
              <a:rPr lang="en-US" b="1" i="1" dirty="0" smtClean="0">
                <a:solidFill>
                  <a:srgbClr val="FF0000"/>
                </a:solidFill>
              </a:rPr>
              <a:t>Conference to expulsion</a:t>
            </a:r>
            <a:r>
              <a:rPr lang="en-US" dirty="0" smtClean="0"/>
              <a:t>.</a:t>
            </a:r>
            <a:endParaRPr lang="en-US" dirty="0"/>
          </a:p>
        </p:txBody>
      </p:sp>
      <p:pic>
        <p:nvPicPr>
          <p:cNvPr id="4" name="Picture 3" descr="jaguar-paw-print-in-gold-md.png"/>
          <p:cNvPicPr>
            <a:picLocks noChangeAspect="1"/>
          </p:cNvPicPr>
          <p:nvPr/>
        </p:nvPicPr>
        <p:blipFill>
          <a:blip r:embed="rId2" cstate="print"/>
          <a:stretch>
            <a:fillRect/>
          </a:stretch>
        </p:blipFill>
        <p:spPr>
          <a:xfrm>
            <a:off x="1524000" y="59436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381000" y="5943600"/>
            <a:ext cx="703874" cy="649730"/>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D. </a:t>
            </a:r>
            <a:r>
              <a:rPr lang="en-US" b="1" dirty="0" smtClean="0"/>
              <a:t>Razor Blade/ Box cutter - </a:t>
            </a:r>
            <a:r>
              <a:rPr lang="en-US" dirty="0" smtClean="0"/>
              <a:t>Possession of a razor blade, box cutter or look a-like.</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E. </a:t>
            </a:r>
            <a:r>
              <a:rPr lang="en-US" b="1" dirty="0" smtClean="0"/>
              <a:t>Live Ammunition - </a:t>
            </a:r>
            <a:r>
              <a:rPr lang="en-US" dirty="0" smtClean="0"/>
              <a:t>Possession of any live bullets. </a:t>
            </a:r>
          </a:p>
          <a:p>
            <a:pPr>
              <a:buNone/>
            </a:pPr>
            <a:r>
              <a:rPr lang="en-US" dirty="0" smtClean="0"/>
              <a:t>				</a:t>
            </a:r>
            <a:r>
              <a:rPr lang="en-US" b="1" i="1" dirty="0" smtClean="0">
                <a:solidFill>
                  <a:srgbClr val="FF0000"/>
                </a:solidFill>
              </a:rPr>
              <a:t>Conference to expulsion.</a:t>
            </a:r>
          </a:p>
          <a:p>
            <a:pPr>
              <a:buNone/>
            </a:pPr>
            <a:r>
              <a:rPr lang="en-US" dirty="0" smtClean="0"/>
              <a:t>F. </a:t>
            </a:r>
            <a:r>
              <a:rPr lang="en-US" b="1" dirty="0" smtClean="0"/>
              <a:t>Fireworks or Explosives - </a:t>
            </a:r>
            <a:r>
              <a:rPr lang="en-US" dirty="0" smtClean="0"/>
              <a:t>Possession of firecrackers or any small explosive device including caps and snapper pops.</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G. </a:t>
            </a:r>
            <a:r>
              <a:rPr lang="en-US" b="1" dirty="0" smtClean="0"/>
              <a:t>Other - </a:t>
            </a:r>
            <a:r>
              <a:rPr lang="en-US" dirty="0" smtClean="0"/>
              <a:t>Possession of any object that could cause injury including (but not limited to) ice pick, multi-fingered ring, metal knuckles, </a:t>
            </a:r>
            <a:r>
              <a:rPr lang="en-US" dirty="0" err="1" smtClean="0"/>
              <a:t>nunchukes</a:t>
            </a:r>
            <a:r>
              <a:rPr lang="en-US" dirty="0" smtClean="0"/>
              <a:t>, clubs, shock sticks, mace and the use of any object to inflict bodily injury on students and any other persons.</a:t>
            </a:r>
          </a:p>
          <a:p>
            <a:pPr>
              <a:buNone/>
            </a:pPr>
            <a:r>
              <a:rPr lang="en-US" dirty="0" smtClean="0"/>
              <a:t>				</a:t>
            </a:r>
            <a:r>
              <a:rPr lang="en-US" b="1" i="1" dirty="0" smtClean="0">
                <a:solidFill>
                  <a:srgbClr val="FF0000"/>
                </a:solidFill>
              </a:rPr>
              <a:t>Conference to expulsion</a:t>
            </a:r>
            <a:endParaRPr lang="en-US" b="1" i="1" dirty="0">
              <a:solidFill>
                <a:srgbClr val="FF0000"/>
              </a:solidFill>
            </a:endParaRPr>
          </a:p>
        </p:txBody>
      </p:sp>
      <p:pic>
        <p:nvPicPr>
          <p:cNvPr id="4" name="Picture 3" descr="jaguar-paw-print-in-gold-md.png"/>
          <p:cNvPicPr>
            <a:picLocks noChangeAspect="1"/>
          </p:cNvPicPr>
          <p:nvPr/>
        </p:nvPicPr>
        <p:blipFill>
          <a:blip r:embed="rId2" cstate="print"/>
          <a:stretch>
            <a:fillRect/>
          </a:stretch>
        </p:blipFill>
        <p:spPr>
          <a:xfrm>
            <a:off x="4800600" y="58674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3733800" y="5943600"/>
            <a:ext cx="703874" cy="64973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77500" lnSpcReduction="20000"/>
          </a:bodyPr>
          <a:lstStyle/>
          <a:p>
            <a:pPr algn="ctr">
              <a:buNone/>
            </a:pPr>
            <a:r>
              <a:rPr lang="en-US" b="1" dirty="0" smtClean="0"/>
              <a:t>(MISCELLANEOUS)</a:t>
            </a:r>
          </a:p>
          <a:p>
            <a:pPr>
              <a:buNone/>
            </a:pPr>
            <a:r>
              <a:rPr lang="en-US" dirty="0" smtClean="0"/>
              <a:t>A. </a:t>
            </a:r>
            <a:r>
              <a:rPr lang="en-US" b="1" dirty="0" smtClean="0"/>
              <a:t>Forgery of Official Documents - </a:t>
            </a:r>
            <a:r>
              <a:rPr lang="en-US" dirty="0" smtClean="0"/>
              <a:t>Altering any official document such as report cards, transfers, attendance slips, absence excuses, or transcripts for the purpose to deceive.</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B. </a:t>
            </a:r>
            <a:r>
              <a:rPr lang="en-US" b="1" dirty="0" smtClean="0"/>
              <a:t>Gambling - </a:t>
            </a:r>
            <a:r>
              <a:rPr lang="en-US" dirty="0" smtClean="0"/>
              <a:t>Wagering money or valuable property on the outcome of a competition or game of chance or luck.</a:t>
            </a:r>
          </a:p>
          <a:p>
            <a:pPr>
              <a:buNone/>
            </a:pPr>
            <a:r>
              <a:rPr lang="en-US" dirty="0" smtClean="0"/>
              <a:t>				</a:t>
            </a:r>
            <a:r>
              <a:rPr lang="en-US" b="1" i="1" dirty="0" smtClean="0">
                <a:solidFill>
                  <a:srgbClr val="FF0000"/>
                </a:solidFill>
              </a:rPr>
              <a:t>Conference to suspension</a:t>
            </a:r>
            <a:r>
              <a:rPr lang="en-US" dirty="0" smtClean="0"/>
              <a:t>.</a:t>
            </a:r>
          </a:p>
          <a:p>
            <a:pPr>
              <a:buNone/>
            </a:pPr>
            <a:r>
              <a:rPr lang="en-US" dirty="0" smtClean="0"/>
              <a:t>C. </a:t>
            </a:r>
            <a:r>
              <a:rPr lang="en-US" b="1" dirty="0" smtClean="0"/>
              <a:t>Possession of Stolen Property - </a:t>
            </a:r>
            <a:r>
              <a:rPr lang="en-US" dirty="0" smtClean="0"/>
              <a:t>Having on one’s person or within one’s control, property belonging to another and taken without that person’s consent (this includes school property).</a:t>
            </a:r>
          </a:p>
          <a:p>
            <a:pPr>
              <a:buNone/>
            </a:pPr>
            <a:r>
              <a:rPr lang="en-US" dirty="0" smtClean="0"/>
              <a:t>				</a:t>
            </a:r>
            <a:r>
              <a:rPr lang="en-US" b="1" i="1" dirty="0" smtClean="0">
                <a:solidFill>
                  <a:srgbClr val="FF0000"/>
                </a:solidFill>
              </a:rPr>
              <a:t>Conference to expulsion</a:t>
            </a:r>
            <a:r>
              <a:rPr lang="en-US" dirty="0" smtClean="0"/>
              <a:t>.</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LAW VIOLATIONS</a:t>
            </a:r>
            <a:br>
              <a:rPr lang="en-US" sz="2800" b="1" dirty="0" smtClean="0"/>
            </a:br>
            <a:r>
              <a:rPr lang="en-US" sz="2800" b="1" dirty="0" smtClean="0"/>
              <a:t>Note - Law violations require staff to report to proper authorities</a:t>
            </a:r>
            <a:endParaRPr lang="en-US" sz="28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D. </a:t>
            </a:r>
            <a:r>
              <a:rPr lang="en-US" b="1" dirty="0" smtClean="0"/>
              <a:t>Obscene Phone Calls - </a:t>
            </a:r>
            <a:r>
              <a:rPr lang="en-US" dirty="0" smtClean="0"/>
              <a:t>Making telephone calls that are offensive to anyone.</a:t>
            </a:r>
          </a:p>
          <a:p>
            <a:pPr>
              <a:buNone/>
            </a:pPr>
            <a:r>
              <a:rPr lang="en-US" dirty="0" smtClean="0"/>
              <a:t>				</a:t>
            </a:r>
            <a:r>
              <a:rPr lang="en-US" b="1" i="1" dirty="0" smtClean="0">
                <a:solidFill>
                  <a:srgbClr val="FF0000"/>
                </a:solidFill>
              </a:rPr>
              <a:t>Conference to expulsion</a:t>
            </a:r>
            <a:r>
              <a:rPr lang="en-US" dirty="0" smtClean="0"/>
              <a:t>.</a:t>
            </a:r>
          </a:p>
          <a:p>
            <a:pPr>
              <a:buNone/>
            </a:pPr>
            <a:r>
              <a:rPr lang="en-US" dirty="0" smtClean="0"/>
              <a:t>E. </a:t>
            </a:r>
            <a:r>
              <a:rPr lang="en-US" b="1" dirty="0" smtClean="0"/>
              <a:t>Vehicle Complaint - </a:t>
            </a:r>
            <a:r>
              <a:rPr lang="en-US" dirty="0" smtClean="0"/>
              <a:t>Sitting in or driving motor vehicles after they have been parked at the beginning of the day (Speeding, parking in wrong area or reckless driving)</a:t>
            </a:r>
          </a:p>
          <a:p>
            <a:pPr>
              <a:buNone/>
            </a:pPr>
            <a:r>
              <a:rPr lang="en-US" dirty="0" smtClean="0"/>
              <a:t>				</a:t>
            </a:r>
            <a:r>
              <a:rPr lang="en-US" b="1" i="1" dirty="0" smtClean="0">
                <a:solidFill>
                  <a:srgbClr val="FF0000"/>
                </a:solidFill>
              </a:rPr>
              <a:t>Conference to expulsion.</a:t>
            </a:r>
          </a:p>
          <a:p>
            <a:pPr>
              <a:buNone/>
            </a:pPr>
            <a:r>
              <a:rPr lang="en-US" dirty="0" smtClean="0"/>
              <a:t>F. </a:t>
            </a:r>
            <a:r>
              <a:rPr lang="en-US" b="1" dirty="0" smtClean="0"/>
              <a:t>False Alarm - </a:t>
            </a:r>
            <a:r>
              <a:rPr lang="en-US" dirty="0" smtClean="0"/>
              <a:t>Calling, signaling or initiating an automatic signal falsely indicating the presence of fire or other emergency.</a:t>
            </a:r>
          </a:p>
          <a:p>
            <a:pPr>
              <a:buNone/>
            </a:pPr>
            <a:r>
              <a:rPr lang="en-US" dirty="0" smtClean="0"/>
              <a:t>				</a:t>
            </a:r>
            <a:r>
              <a:rPr lang="en-US" b="1" i="1" dirty="0" smtClean="0">
                <a:solidFill>
                  <a:srgbClr val="FF0000"/>
                </a:solidFill>
              </a:rPr>
              <a:t>Conference to expulsion</a:t>
            </a:r>
            <a:r>
              <a:rPr lang="en-US" dirty="0" smtClean="0"/>
              <a:t>.</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The “discipline range” in this handbook reflects the discipline range of the Laurel County Public Schools. Certain acts are also considered crimes and must be reported to law enforcement, Court Designated Workers, the Cabinet for Families and Children and/or others. Action or the lack of action by those agencies has no bearing on decisions made by the Laurel County Public Schools.</a:t>
            </a:r>
            <a:endParaRPr lang="en-US" dirty="0"/>
          </a:p>
        </p:txBody>
      </p:sp>
      <p:pic>
        <p:nvPicPr>
          <p:cNvPr id="4" name="Picture 3" descr="jaguar-paw-print-in-gold-md.png"/>
          <p:cNvPicPr>
            <a:picLocks noChangeAspect="1"/>
          </p:cNvPicPr>
          <p:nvPr/>
        </p:nvPicPr>
        <p:blipFill>
          <a:blip r:embed="rId2" cstate="print"/>
          <a:stretch>
            <a:fillRect/>
          </a:stretch>
        </p:blipFill>
        <p:spPr>
          <a:xfrm>
            <a:off x="1828800" y="609600"/>
            <a:ext cx="703874" cy="649730"/>
          </a:xfrm>
          <a:prstGeom prst="rect">
            <a:avLst/>
          </a:prstGeom>
        </p:spPr>
      </p:pic>
      <p:pic>
        <p:nvPicPr>
          <p:cNvPr id="5" name="Picture 4" descr="jaguar-paw-print-in-gold-md.png"/>
          <p:cNvPicPr>
            <a:picLocks noChangeAspect="1"/>
          </p:cNvPicPr>
          <p:nvPr/>
        </p:nvPicPr>
        <p:blipFill>
          <a:blip r:embed="rId2" cstate="print"/>
          <a:stretch>
            <a:fillRect/>
          </a:stretch>
        </p:blipFill>
        <p:spPr>
          <a:xfrm>
            <a:off x="3810000" y="609600"/>
            <a:ext cx="703874" cy="649730"/>
          </a:xfrm>
          <a:prstGeom prst="rect">
            <a:avLst/>
          </a:prstGeom>
        </p:spPr>
      </p:pic>
      <p:pic>
        <p:nvPicPr>
          <p:cNvPr id="6" name="Picture 5" descr="jaguar-paw-print-in-gold-md.png"/>
          <p:cNvPicPr>
            <a:picLocks noChangeAspect="1"/>
          </p:cNvPicPr>
          <p:nvPr/>
        </p:nvPicPr>
        <p:blipFill>
          <a:blip r:embed="rId2" cstate="print"/>
          <a:stretch>
            <a:fillRect/>
          </a:stretch>
        </p:blipFill>
        <p:spPr>
          <a:xfrm>
            <a:off x="5867400" y="533400"/>
            <a:ext cx="703874" cy="64973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STUDENTS’ RIGHTS AND RESPONSIBILITIES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 To an education that prepares the student (within the limits of his/her abilities</a:t>
            </a:r>
            <a:r>
              <a:rPr lang="en-US" dirty="0" smtClean="0"/>
              <a:t>) to </a:t>
            </a:r>
            <a:r>
              <a:rPr lang="en-US" dirty="0"/>
              <a:t>reach maximum potential for contributing to the individual’s welfare </a:t>
            </a:r>
            <a:r>
              <a:rPr lang="en-US" dirty="0" smtClean="0"/>
              <a:t>and that </a:t>
            </a:r>
            <a:r>
              <a:rPr lang="en-US" dirty="0"/>
              <a:t>of society.</a:t>
            </a:r>
          </a:p>
          <a:p>
            <a:pPr>
              <a:buNone/>
            </a:pPr>
            <a:r>
              <a:rPr lang="en-US" dirty="0"/>
              <a:t>• To receive academic grades based only upon academic performance.</a:t>
            </a:r>
          </a:p>
          <a:p>
            <a:pPr>
              <a:buNone/>
            </a:pPr>
            <a:r>
              <a:rPr lang="en-US" dirty="0"/>
              <a:t>• To request an explanation of the purposes of rules.</a:t>
            </a:r>
          </a:p>
          <a:p>
            <a:pPr>
              <a:buNone/>
            </a:pPr>
            <a:r>
              <a:rPr lang="en-US" dirty="0"/>
              <a:t>• To suggest rules or changes to rules.</a:t>
            </a:r>
          </a:p>
          <a:p>
            <a:pPr>
              <a:buNone/>
            </a:pPr>
            <a:r>
              <a:rPr lang="en-US" dirty="0"/>
              <a:t>• To “due process” in regard to disciplinary action, including the right to </a:t>
            </a:r>
            <a:r>
              <a:rPr lang="en-US" dirty="0" smtClean="0"/>
              <a:t>hear charges</a:t>
            </a:r>
            <a:r>
              <a:rPr lang="en-US" dirty="0"/>
              <a:t>, his/her side, and to appeal decisions honestly believed unjust.</a:t>
            </a:r>
          </a:p>
          <a:p>
            <a:pPr>
              <a:buNone/>
            </a:pPr>
            <a:r>
              <a:rPr lang="en-US" dirty="0"/>
              <a:t>• To protection of person and property to the fullest extent possible by </a:t>
            </a:r>
            <a:r>
              <a:rPr lang="en-US" dirty="0" smtClean="0"/>
              <a:t>the school</a:t>
            </a:r>
            <a:r>
              <a:rPr lang="en-US" dirty="0"/>
              <a:t>.</a:t>
            </a:r>
          </a:p>
        </p:txBody>
      </p:sp>
      <p:pic>
        <p:nvPicPr>
          <p:cNvPr id="4" name="Picture 3" descr="jaguar-paw-print-in-gold-md.png"/>
          <p:cNvPicPr>
            <a:picLocks noChangeAspect="1"/>
          </p:cNvPicPr>
          <p:nvPr/>
        </p:nvPicPr>
        <p:blipFill>
          <a:blip r:embed="rId2" cstate="print"/>
          <a:stretch>
            <a:fillRect/>
          </a:stretch>
        </p:blipFill>
        <p:spPr>
          <a:xfrm>
            <a:off x="7620000" y="5562600"/>
            <a:ext cx="1281724" cy="1183130"/>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 PASS - NO DRIVE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KRS 159.051 is an act relating to a student’s license or permit to operate a motor vehicle. Students age sixteen (16) and seventeen (17) may have their operator’s license, intermediate license, permit, or privilege to operate a motor vehicle revoked or denied if they:</a:t>
            </a:r>
          </a:p>
          <a:p>
            <a:pPr>
              <a:buNone/>
            </a:pPr>
            <a:r>
              <a:rPr lang="en-US" dirty="0" smtClean="0"/>
              <a:t>• </a:t>
            </a:r>
            <a:r>
              <a:rPr lang="en-US" b="1" i="1" dirty="0" smtClean="0"/>
              <a:t>Drop out of school</a:t>
            </a:r>
          </a:p>
          <a:p>
            <a:pPr>
              <a:buNone/>
            </a:pPr>
            <a:r>
              <a:rPr lang="en-US" dirty="0" smtClean="0"/>
              <a:t>• </a:t>
            </a:r>
            <a:r>
              <a:rPr lang="en-US" b="1" i="1" dirty="0" smtClean="0"/>
              <a:t>Are declared to be academically deficient</a:t>
            </a:r>
          </a:p>
          <a:p>
            <a:pPr>
              <a:buNone/>
            </a:pPr>
            <a:r>
              <a:rPr lang="en-US" b="1" i="1" dirty="0" smtClean="0"/>
              <a:t>• Have </a:t>
            </a:r>
            <a:r>
              <a:rPr lang="en-US" b="1" i="1" dirty="0" smtClean="0">
                <a:solidFill>
                  <a:srgbClr val="FF0000"/>
                </a:solidFill>
              </a:rPr>
              <a:t>9 </a:t>
            </a:r>
            <a:r>
              <a:rPr lang="en-US" b="1" i="1" dirty="0" smtClean="0"/>
              <a:t>or more unexcused absences in the preceding semester (including suspensions)</a:t>
            </a:r>
          </a:p>
          <a:p>
            <a:pPr>
              <a:buNone/>
            </a:pPr>
            <a:r>
              <a:rPr lang="en-US" b="1" i="1" dirty="0" smtClean="0"/>
              <a:t>• Have not received passing grades in at least </a:t>
            </a:r>
            <a:r>
              <a:rPr lang="en-US" b="1" i="1" dirty="0" smtClean="0">
                <a:solidFill>
                  <a:srgbClr val="FF0000"/>
                </a:solidFill>
              </a:rPr>
              <a:t>four (4)</a:t>
            </a:r>
            <a:r>
              <a:rPr lang="en-US" b="1" i="1" dirty="0" smtClean="0"/>
              <a:t> courses in the preceding semester</a:t>
            </a:r>
            <a:endParaRPr lang="en-US" b="1" i="1" dirty="0"/>
          </a:p>
        </p:txBody>
      </p:sp>
      <p:pic>
        <p:nvPicPr>
          <p:cNvPr id="9220" name="Picture 4" descr="C:\Users\kwilliams\AppData\Local\Microsoft\Windows\Temporary Internet Files\Content.IE5\PMBY5DZ4\MC900056919[1].wmf"/>
          <p:cNvPicPr>
            <a:picLocks noChangeAspect="1" noChangeArrowheads="1"/>
          </p:cNvPicPr>
          <p:nvPr/>
        </p:nvPicPr>
        <p:blipFill>
          <a:blip r:embed="rId2" cstate="print"/>
          <a:srcRect/>
          <a:stretch>
            <a:fillRect/>
          </a:stretch>
        </p:blipFill>
        <p:spPr bwMode="auto">
          <a:xfrm>
            <a:off x="304800" y="304800"/>
            <a:ext cx="1289050" cy="977707"/>
          </a:xfrm>
          <a:prstGeom prst="rect">
            <a:avLst/>
          </a:prstGeom>
          <a:noFill/>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INTERROGATIONS AND SEARCHES OF STUDENTS</a:t>
            </a:r>
            <a:br>
              <a:rPr lang="en-US" sz="3200" b="1" dirty="0" smtClean="0"/>
            </a:br>
            <a:r>
              <a:rPr lang="en-US" sz="3200" b="1" dirty="0" smtClean="0"/>
              <a:t>AND STUDENTS PROPERTY</a:t>
            </a:r>
            <a:endParaRPr lang="en-US" sz="32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Board holds all school property in public trust. A search of school property, including but not limited to school lockers, may be made at the discretion of the Superintendent or principal if there appears to be reasonable ground to conduct the search. The school principals and other certified personnel as designated by the principal shall make periodic checks of lockers. Such checks shall be made by team(s) of two or more people with documentation of the checks properly recorded. Law enforcement authorities may also make searches with documentation properly recorded. Search of a student’s person or vehicle shall be conducted only if there is a reasonable cause to believe that a breach of conduct, rules or a crime is being committed. Search of a student’s person shall be conducted by a certified school employee of the same sex and in the presence of another certified school employee and may also be conducted in the presence of law enforcement authorities.</a:t>
            </a:r>
            <a:endParaRPr lang="en-US" dirty="0"/>
          </a:p>
        </p:txBody>
      </p:sp>
      <p:pic>
        <p:nvPicPr>
          <p:cNvPr id="5" name="Picture 4" descr="jaguar-paw-print-in-gold-md.png"/>
          <p:cNvPicPr>
            <a:picLocks noChangeAspect="1"/>
          </p:cNvPicPr>
          <p:nvPr/>
        </p:nvPicPr>
        <p:blipFill>
          <a:blip r:embed="rId2" cstate="print"/>
          <a:stretch>
            <a:fillRect/>
          </a:stretch>
        </p:blipFill>
        <p:spPr>
          <a:xfrm>
            <a:off x="609600" y="457200"/>
            <a:ext cx="703874" cy="649730"/>
          </a:xfrm>
          <a:prstGeom prst="rect">
            <a:avLst/>
          </a:prstGeom>
        </p:spPr>
      </p:pic>
      <p:pic>
        <p:nvPicPr>
          <p:cNvPr id="6" name="Picture 5" descr="jaguar-paw-print-in-gold-md.png"/>
          <p:cNvPicPr>
            <a:picLocks noChangeAspect="1"/>
          </p:cNvPicPr>
          <p:nvPr/>
        </p:nvPicPr>
        <p:blipFill>
          <a:blip r:embed="rId2" cstate="print"/>
          <a:stretch>
            <a:fillRect/>
          </a:stretch>
        </p:blipFill>
        <p:spPr>
          <a:xfrm>
            <a:off x="8001000" y="609600"/>
            <a:ext cx="703874" cy="649730"/>
          </a:xfrm>
          <a:prstGeom prst="rect">
            <a:avLst/>
          </a:prstGeom>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STUDENT CONDUCT ON SCHOOL BUSES</a:t>
            </a:r>
            <a:br>
              <a:rPr lang="en-US" sz="3200" b="1" dirty="0" smtClean="0"/>
            </a:br>
            <a:r>
              <a:rPr lang="en-US" sz="3200" b="1" dirty="0" smtClean="0"/>
              <a:t>BUS RIDING POLICY</a:t>
            </a:r>
            <a:endParaRPr lang="en-US" sz="32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following proposals have been drawn up concerning the disciplinary actions of students involved in discipline problems on school buses. </a:t>
            </a:r>
            <a:r>
              <a:rPr lang="en-US" b="1" dirty="0" smtClean="0"/>
              <a:t>More severe punishments may be administered at the discretion of the administrator involved. </a:t>
            </a:r>
            <a:r>
              <a:rPr lang="en-US" dirty="0" smtClean="0"/>
              <a:t>Other bus  regulations, not specifically covered, will be governed by the minimum penalty of the category in which they are placed. Example: Burning another student with a cigarette lighter or match would fit into category D. </a:t>
            </a:r>
            <a:r>
              <a:rPr lang="en-US" b="1" dirty="0" smtClean="0"/>
              <a:t>Provision is made should driver and/or administrator request conference only for student.  </a:t>
            </a:r>
            <a:r>
              <a:rPr lang="en-US" dirty="0" smtClean="0"/>
              <a:t>In addition to disciplinary action regarding bus transportation, the school authorities and/or school Board may also take action depending on the nature and seriousness of the offense. Consequences for unacceptable behaviors that are not specifically listed here, also apply to bus transportation.</a:t>
            </a:r>
            <a:endParaRPr lang="en-US" dirty="0"/>
          </a:p>
        </p:txBody>
      </p:sp>
      <p:pic>
        <p:nvPicPr>
          <p:cNvPr id="11266" name="Picture 2" descr="C:\Users\kwilliams\AppData\Local\Microsoft\Windows\Temporary Internet Files\Content.IE5\9D9AHR2N\MC900388732[1].wmf"/>
          <p:cNvPicPr>
            <a:picLocks noChangeAspect="1" noChangeArrowheads="1"/>
          </p:cNvPicPr>
          <p:nvPr/>
        </p:nvPicPr>
        <p:blipFill>
          <a:blip r:embed="rId2" cstate="print"/>
          <a:srcRect/>
          <a:stretch>
            <a:fillRect/>
          </a:stretch>
        </p:blipFill>
        <p:spPr bwMode="auto">
          <a:xfrm>
            <a:off x="5303838" y="5424488"/>
            <a:ext cx="1814512" cy="954087"/>
          </a:xfrm>
          <a:prstGeom prst="rect">
            <a:avLst/>
          </a:prstGeo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STUDENT CONDUCT ON SCHOOL BUSES</a:t>
            </a:r>
            <a:br>
              <a:rPr lang="en-US" sz="3200" b="1" dirty="0" smtClean="0"/>
            </a:br>
            <a:r>
              <a:rPr lang="en-US" sz="3200" b="1" dirty="0" smtClean="0"/>
              <a:t>BUS RIDING POLICY</a:t>
            </a:r>
            <a:endParaRPr lang="en-US" sz="3200"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A. Throwing items on bus.</a:t>
            </a:r>
          </a:p>
          <a:p>
            <a:pPr>
              <a:buNone/>
            </a:pPr>
            <a:r>
              <a:rPr lang="en-US" dirty="0" smtClean="0"/>
              <a:t>B. Refusal to follow reasonable request/insubordination.</a:t>
            </a:r>
          </a:p>
          <a:p>
            <a:pPr>
              <a:buNone/>
            </a:pPr>
            <a:r>
              <a:rPr lang="en-US" dirty="0" smtClean="0"/>
              <a:t>C. Smoking and use of tobacco.</a:t>
            </a:r>
          </a:p>
          <a:p>
            <a:pPr>
              <a:buNone/>
            </a:pPr>
            <a:r>
              <a:rPr lang="en-US" dirty="0" smtClean="0"/>
              <a:t>D. Fighting on bus. (Assault on another student or endangering the safety of other</a:t>
            </a:r>
          </a:p>
          <a:p>
            <a:pPr>
              <a:buNone/>
            </a:pPr>
            <a:r>
              <a:rPr lang="en-US" dirty="0" smtClean="0"/>
              <a:t>students.)</a:t>
            </a:r>
          </a:p>
          <a:p>
            <a:pPr>
              <a:buNone/>
            </a:pPr>
            <a:r>
              <a:rPr lang="en-US" dirty="0" smtClean="0"/>
              <a:t>E. Abusiveness to driver. (Verbally)</a:t>
            </a:r>
          </a:p>
          <a:p>
            <a:pPr>
              <a:buNone/>
            </a:pPr>
            <a:r>
              <a:rPr lang="en-US" dirty="0" smtClean="0"/>
              <a:t>F. Abusiveness to driver. (Physically).</a:t>
            </a:r>
          </a:p>
          <a:p>
            <a:pPr>
              <a:buNone/>
            </a:pPr>
            <a:r>
              <a:rPr lang="en-US" dirty="0" smtClean="0"/>
              <a:t>G. Changing seats while bus is in motion or having arms and/or head out of windows.</a:t>
            </a:r>
          </a:p>
          <a:p>
            <a:pPr>
              <a:buNone/>
            </a:pPr>
            <a:r>
              <a:rPr lang="en-US" dirty="0" smtClean="0"/>
              <a:t>H. Destruction of school bus.</a:t>
            </a:r>
          </a:p>
          <a:p>
            <a:pPr>
              <a:buNone/>
            </a:pPr>
            <a:r>
              <a:rPr lang="en-US" dirty="0" smtClean="0"/>
              <a:t>I. Excessive noise/ mischief/ inappropriate language and/or gestures.</a:t>
            </a:r>
          </a:p>
          <a:p>
            <a:pPr>
              <a:buNone/>
            </a:pPr>
            <a:r>
              <a:rPr lang="en-US" dirty="0" smtClean="0"/>
              <a:t>J. Failure to face forward or remain in seat or assigned seat.</a:t>
            </a:r>
          </a:p>
          <a:p>
            <a:pPr>
              <a:buNone/>
            </a:pPr>
            <a:r>
              <a:rPr lang="en-US" dirty="0" smtClean="0"/>
              <a:t>For violations of items A through J:</a:t>
            </a:r>
          </a:p>
          <a:p>
            <a:pPr>
              <a:buNone/>
            </a:pPr>
            <a:endParaRPr lang="en-US" b="1" i="1" dirty="0" smtClean="0"/>
          </a:p>
          <a:p>
            <a:pPr>
              <a:buNone/>
            </a:pPr>
            <a:r>
              <a:rPr lang="en-US" sz="7600" b="1" i="1" dirty="0" smtClean="0">
                <a:solidFill>
                  <a:srgbClr val="FF0000"/>
                </a:solidFill>
              </a:rPr>
              <a:t>Conference to School Bus Suspension</a:t>
            </a:r>
          </a:p>
          <a:p>
            <a:pPr>
              <a:buNone/>
            </a:pPr>
            <a:endParaRPr lang="en-US" b="1" i="1" dirty="0" smtClean="0"/>
          </a:p>
          <a:p>
            <a:pPr>
              <a:buNone/>
            </a:pPr>
            <a:r>
              <a:rPr lang="en-US" b="1" i="1" dirty="0" smtClean="0"/>
              <a:t>Note </a:t>
            </a:r>
            <a:r>
              <a:rPr lang="en-US" b="1" i="1" dirty="0" smtClean="0"/>
              <a:t>– For damages and destruction of school bus, damages will be assessed and</a:t>
            </a:r>
          </a:p>
          <a:p>
            <a:pPr>
              <a:buNone/>
            </a:pPr>
            <a:r>
              <a:rPr lang="en-US" b="1" i="1" u="sng" dirty="0" smtClean="0"/>
              <a:t>restitution will be required</a:t>
            </a:r>
            <a:r>
              <a:rPr lang="en-US" b="1" i="1" dirty="0" smtClean="0"/>
              <a:t>.</a:t>
            </a:r>
            <a:endParaRPr lang="en-US" b="1" i="1" dirty="0"/>
          </a:p>
        </p:txBody>
      </p:sp>
      <p:pic>
        <p:nvPicPr>
          <p:cNvPr id="10242" name="Picture 2" descr="C:\Users\kwilliams\AppData\Local\Microsoft\Windows\Temporary Internet Files\Content.IE5\9D9AHR2N\MC900388732[1].wmf"/>
          <p:cNvPicPr>
            <a:picLocks noChangeAspect="1" noChangeArrowheads="1"/>
          </p:cNvPicPr>
          <p:nvPr/>
        </p:nvPicPr>
        <p:blipFill>
          <a:blip r:embed="rId2" cstate="print"/>
          <a:srcRect/>
          <a:stretch>
            <a:fillRect/>
          </a:stretch>
        </p:blipFill>
        <p:spPr bwMode="auto">
          <a:xfrm>
            <a:off x="6858000" y="1066800"/>
            <a:ext cx="1815084" cy="953719"/>
          </a:xfrm>
          <a:prstGeom prst="rect">
            <a:avLst/>
          </a:prstGeom>
          <a:noFill/>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STUDENT CONDUCT ON SCHOOL BUSES</a:t>
            </a:r>
            <a:br>
              <a:rPr lang="en-US" sz="3200" b="1" dirty="0" smtClean="0"/>
            </a:br>
            <a:r>
              <a:rPr lang="en-US" sz="3200" b="1" dirty="0" smtClean="0"/>
              <a:t>BUS RIDING POLICY</a:t>
            </a:r>
            <a:endParaRPr lang="en-US" sz="3200" dirty="0"/>
          </a:p>
        </p:txBody>
      </p:sp>
      <p:sp>
        <p:nvSpPr>
          <p:cNvPr id="3" name="Content Placeholder 2"/>
          <p:cNvSpPr>
            <a:spLocks noGrp="1"/>
          </p:cNvSpPr>
          <p:nvPr>
            <p:ph idx="1"/>
          </p:nvPr>
        </p:nvSpPr>
        <p:spPr/>
        <p:txBody>
          <a:bodyPr>
            <a:normAutofit/>
          </a:bodyPr>
          <a:lstStyle/>
          <a:p>
            <a:pPr>
              <a:buNone/>
            </a:pPr>
            <a:r>
              <a:rPr lang="en-US" dirty="0" smtClean="0"/>
              <a:t>If </a:t>
            </a:r>
            <a:r>
              <a:rPr lang="en-US" dirty="0" smtClean="0"/>
              <a:t>a student is suspended from one bus, he/she is suspended from all other buses as well. A school bus suspension is not an excused absence from school. Students will be expected to be at school each day of their suspension. Students who are serving a bus suspension will be permitted to ride a bus for educational and reward field trips.</a:t>
            </a:r>
            <a:endParaRPr lang="en-US" dirty="0"/>
          </a:p>
        </p:txBody>
      </p:sp>
      <p:pic>
        <p:nvPicPr>
          <p:cNvPr id="12290" name="Picture 2" descr="C:\Users\kwilliams\AppData\Local\Microsoft\Windows\Temporary Internet Files\Content.IE5\9D9AHR2N\MC900388732[1].wmf"/>
          <p:cNvPicPr>
            <a:picLocks noChangeAspect="1" noChangeArrowheads="1"/>
          </p:cNvPicPr>
          <p:nvPr/>
        </p:nvPicPr>
        <p:blipFill>
          <a:blip r:embed="rId2" cstate="print"/>
          <a:srcRect/>
          <a:stretch>
            <a:fillRect/>
          </a:stretch>
        </p:blipFill>
        <p:spPr bwMode="auto">
          <a:xfrm>
            <a:off x="6900863" y="5381625"/>
            <a:ext cx="1814512" cy="9540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Students’ Responsibilities</a:t>
            </a:r>
            <a:endParaRPr lang="en-US" dirty="0"/>
          </a:p>
        </p:txBody>
      </p:sp>
      <p:sp>
        <p:nvSpPr>
          <p:cNvPr id="3" name="Content Placeholder 2"/>
          <p:cNvSpPr>
            <a:spLocks noGrp="1"/>
          </p:cNvSpPr>
          <p:nvPr>
            <p:ph idx="1"/>
          </p:nvPr>
        </p:nvSpPr>
        <p:spPr/>
        <p:txBody>
          <a:bodyPr>
            <a:normAutofit fontScale="40000" lnSpcReduction="20000"/>
          </a:bodyPr>
          <a:lstStyle/>
          <a:p>
            <a:r>
              <a:rPr lang="en-US" dirty="0"/>
              <a:t>To attend school regularly and to take advantage of the opportunities </a:t>
            </a:r>
            <a:r>
              <a:rPr lang="en-US" dirty="0" smtClean="0"/>
              <a:t>offered by </a:t>
            </a:r>
            <a:r>
              <a:rPr lang="en-US" dirty="0"/>
              <a:t>cooperating with those teaching and working at the job of learning and </a:t>
            </a:r>
            <a:r>
              <a:rPr lang="en-US" dirty="0" smtClean="0"/>
              <a:t>not to </a:t>
            </a:r>
            <a:r>
              <a:rPr lang="en-US" dirty="0"/>
              <a:t>interfere with the rights of fellow students to an education.</a:t>
            </a:r>
          </a:p>
          <a:p>
            <a:r>
              <a:rPr lang="en-US" dirty="0" smtClean="0"/>
              <a:t>To </a:t>
            </a:r>
            <a:r>
              <a:rPr lang="en-US" dirty="0"/>
              <a:t>show respect for the educational process by taking advantage of </a:t>
            </a:r>
            <a:r>
              <a:rPr lang="en-US" dirty="0" smtClean="0"/>
              <a:t>every opportunity </a:t>
            </a:r>
            <a:r>
              <a:rPr lang="en-US" dirty="0"/>
              <a:t>to further his/her education.</a:t>
            </a:r>
          </a:p>
          <a:p>
            <a:r>
              <a:rPr lang="en-US" dirty="0" smtClean="0"/>
              <a:t>To </a:t>
            </a:r>
            <a:r>
              <a:rPr lang="en-US" dirty="0"/>
              <a:t>responsibly use their freedom in such a way as not to offend the rights </a:t>
            </a:r>
            <a:r>
              <a:rPr lang="en-US" dirty="0" smtClean="0"/>
              <a:t>of others </a:t>
            </a:r>
            <a:r>
              <a:rPr lang="en-US" dirty="0"/>
              <a:t>with obscene or damaging words or actions and, within the limits </a:t>
            </a:r>
            <a:r>
              <a:rPr lang="en-US" dirty="0" smtClean="0"/>
              <a:t>of good </a:t>
            </a:r>
            <a:r>
              <a:rPr lang="en-US" dirty="0"/>
              <a:t>taste, to avoid the use of language in a discourteous, offensive, </a:t>
            </a:r>
            <a:r>
              <a:rPr lang="en-US" dirty="0" smtClean="0"/>
              <a:t>or inflammatory </a:t>
            </a:r>
            <a:r>
              <a:rPr lang="en-US" dirty="0"/>
              <a:t>manner.</a:t>
            </a:r>
          </a:p>
          <a:p>
            <a:r>
              <a:rPr lang="en-US" dirty="0" smtClean="0"/>
              <a:t>To </a:t>
            </a:r>
            <a:r>
              <a:rPr lang="en-US" dirty="0"/>
              <a:t>make suggestions in a positive, reasonable manner, taking into </a:t>
            </a:r>
            <a:r>
              <a:rPr lang="en-US" dirty="0" smtClean="0"/>
              <a:t>careful consideration </a:t>
            </a:r>
            <a:r>
              <a:rPr lang="en-US" dirty="0"/>
              <a:t>the welfare of all, not just one or a few individuals.</a:t>
            </a:r>
          </a:p>
          <a:p>
            <a:r>
              <a:rPr lang="en-US" dirty="0" smtClean="0"/>
              <a:t> </a:t>
            </a:r>
            <a:r>
              <a:rPr lang="en-US" dirty="0"/>
              <a:t>To exercise courtesy and reason at all times, to accept just punishment, </a:t>
            </a:r>
            <a:r>
              <a:rPr lang="en-US" dirty="0" smtClean="0"/>
              <a:t>to avoid </a:t>
            </a:r>
            <a:r>
              <a:rPr lang="en-US" dirty="0"/>
              <a:t>unreasonable appeals and to participate in all school programs </a:t>
            </a:r>
            <a:r>
              <a:rPr lang="en-US" dirty="0" smtClean="0"/>
              <a:t>and activities </a:t>
            </a:r>
            <a:r>
              <a:rPr lang="en-US" dirty="0"/>
              <a:t>within the limits of capabilities and the established standards </a:t>
            </a:r>
            <a:r>
              <a:rPr lang="en-US" dirty="0" smtClean="0"/>
              <a:t>without regard </a:t>
            </a:r>
            <a:r>
              <a:rPr lang="en-US" dirty="0"/>
              <a:t>to race, creed, or sex.</a:t>
            </a:r>
          </a:p>
          <a:p>
            <a:r>
              <a:rPr lang="en-US" dirty="0" smtClean="0"/>
              <a:t>To </a:t>
            </a:r>
            <a:r>
              <a:rPr lang="en-US" dirty="0"/>
              <a:t>have confidentiality of personal school records.</a:t>
            </a:r>
          </a:p>
          <a:p>
            <a:r>
              <a:rPr lang="en-US" dirty="0" smtClean="0"/>
              <a:t>To </a:t>
            </a:r>
            <a:r>
              <a:rPr lang="en-US" dirty="0"/>
              <a:t>expect the school to be a safe environment.</a:t>
            </a:r>
          </a:p>
          <a:p>
            <a:r>
              <a:rPr lang="en-US" dirty="0" smtClean="0"/>
              <a:t>Refrain </a:t>
            </a:r>
            <a:r>
              <a:rPr lang="en-US" dirty="0"/>
              <a:t>from making false accusations for petty or vicious reasons.</a:t>
            </a:r>
          </a:p>
          <a:p>
            <a:r>
              <a:rPr lang="en-US" dirty="0" smtClean="0"/>
              <a:t>To </a:t>
            </a:r>
            <a:r>
              <a:rPr lang="en-US" dirty="0"/>
              <a:t>refrain from acts or actions which would endanger self or others, </a:t>
            </a:r>
            <a:r>
              <a:rPr lang="en-US" dirty="0" smtClean="0"/>
              <a:t>including property</a:t>
            </a:r>
            <a:r>
              <a:rPr lang="en-US" dirty="0"/>
              <a:t>, and to take necessary action to protect self and possessions.</a:t>
            </a:r>
          </a:p>
          <a:p>
            <a:r>
              <a:rPr lang="en-US" dirty="0" smtClean="0"/>
              <a:t>To </a:t>
            </a:r>
            <a:r>
              <a:rPr lang="en-US" dirty="0"/>
              <a:t>make the best contribution possible with individual abilities, to support </a:t>
            </a:r>
            <a:r>
              <a:rPr lang="en-US" dirty="0" smtClean="0"/>
              <a:t>the school </a:t>
            </a:r>
            <a:r>
              <a:rPr lang="en-US" dirty="0"/>
              <a:t>in all phases of program or activity, and to behave in such a way </a:t>
            </a:r>
            <a:r>
              <a:rPr lang="en-US" dirty="0" smtClean="0"/>
              <a:t>that participation </a:t>
            </a:r>
            <a:r>
              <a:rPr lang="en-US" dirty="0"/>
              <a:t>will be a contribution and not a detriment.</a:t>
            </a:r>
          </a:p>
          <a:p>
            <a:r>
              <a:rPr lang="en-US" dirty="0" smtClean="0"/>
              <a:t>To </a:t>
            </a:r>
            <a:r>
              <a:rPr lang="en-US" dirty="0"/>
              <a:t>follow established procedures in requesting release of personal records </a:t>
            </a:r>
            <a:r>
              <a:rPr lang="en-US" dirty="0" smtClean="0"/>
              <a:t>to persons </a:t>
            </a:r>
            <a:r>
              <a:rPr lang="en-US" dirty="0"/>
              <a:t>not legally entitled to such records without proper consent.</a:t>
            </a:r>
          </a:p>
          <a:p>
            <a:r>
              <a:rPr lang="en-US" dirty="0" smtClean="0"/>
              <a:t>To </a:t>
            </a:r>
            <a:r>
              <a:rPr lang="en-US" dirty="0"/>
              <a:t>report threats and/or behavior that would endanger </a:t>
            </a:r>
            <a:r>
              <a:rPr lang="en-US" dirty="0" smtClean="0"/>
              <a:t>school personnel/students</a:t>
            </a:r>
            <a:r>
              <a:rPr lang="en-US" dirty="0"/>
              <a:t>.</a:t>
            </a:r>
          </a:p>
        </p:txBody>
      </p:sp>
      <p:pic>
        <p:nvPicPr>
          <p:cNvPr id="4" name="Picture 3" descr="jaguar-paw-print-in-gold-md.png"/>
          <p:cNvPicPr>
            <a:picLocks noChangeAspect="1"/>
          </p:cNvPicPr>
          <p:nvPr/>
        </p:nvPicPr>
        <p:blipFill>
          <a:blip r:embed="rId2" cstate="print"/>
          <a:stretch>
            <a:fillRect/>
          </a:stretch>
        </p:blipFill>
        <p:spPr>
          <a:xfrm>
            <a:off x="7543800" y="5486400"/>
            <a:ext cx="1281724" cy="118313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APPEARANCE/DRESS CODE</a:t>
            </a:r>
            <a:endParaRPr lang="en-US" dirty="0"/>
          </a:p>
        </p:txBody>
      </p:sp>
      <p:sp>
        <p:nvSpPr>
          <p:cNvPr id="3" name="Content Placeholder 2"/>
          <p:cNvSpPr>
            <a:spLocks noGrp="1"/>
          </p:cNvSpPr>
          <p:nvPr>
            <p:ph idx="1"/>
          </p:nvPr>
        </p:nvSpPr>
        <p:spPr/>
        <p:txBody>
          <a:bodyPr>
            <a:normAutofit fontScale="47500" lnSpcReduction="20000"/>
          </a:bodyPr>
          <a:lstStyle/>
          <a:p>
            <a:pPr indent="0">
              <a:lnSpc>
                <a:spcPct val="170000"/>
              </a:lnSpc>
              <a:buNone/>
            </a:pPr>
            <a:r>
              <a:rPr lang="en-US" dirty="0"/>
              <a:t>The purpose of this dress code is to help ensure student safety and to remove any</a:t>
            </a:r>
          </a:p>
          <a:p>
            <a:pPr indent="0">
              <a:lnSpc>
                <a:spcPct val="170000"/>
              </a:lnSpc>
              <a:buNone/>
            </a:pPr>
            <a:r>
              <a:rPr lang="en-US" dirty="0"/>
              <a:t>barriers or distractions to the learning process. Schools are educational </a:t>
            </a:r>
            <a:r>
              <a:rPr lang="en-US" dirty="0" smtClean="0"/>
              <a:t>institutions, and no </a:t>
            </a:r>
            <a:r>
              <a:rPr lang="en-US" dirty="0"/>
              <a:t>extreme form of personal appearance will be allowed to interfere with the</a:t>
            </a:r>
          </a:p>
          <a:p>
            <a:pPr indent="0">
              <a:lnSpc>
                <a:spcPct val="170000"/>
              </a:lnSpc>
              <a:buNone/>
            </a:pPr>
            <a:r>
              <a:rPr lang="en-US" dirty="0"/>
              <a:t>educational process. School authorities may limit or prohibit any extreme type or style</a:t>
            </a:r>
          </a:p>
          <a:p>
            <a:pPr indent="0">
              <a:lnSpc>
                <a:spcPct val="170000"/>
              </a:lnSpc>
              <a:buNone/>
            </a:pPr>
            <a:r>
              <a:rPr lang="en-US" dirty="0"/>
              <a:t>of student dress, personal appearance, or use of wearing apparel, which, in the</a:t>
            </a:r>
          </a:p>
          <a:p>
            <a:pPr indent="0">
              <a:lnSpc>
                <a:spcPct val="170000"/>
              </a:lnSpc>
              <a:buNone/>
            </a:pPr>
            <a:r>
              <a:rPr lang="en-US" dirty="0"/>
              <a:t>judgment of school officials, is deemed to create a disruption of school discipline and</a:t>
            </a:r>
          </a:p>
          <a:p>
            <a:pPr indent="0">
              <a:lnSpc>
                <a:spcPct val="170000"/>
              </a:lnSpc>
              <a:buNone/>
            </a:pPr>
            <a:r>
              <a:rPr lang="en-US" dirty="0"/>
              <a:t>routine, or creates a safety hazard. Good personal appearance is conducive to a </a:t>
            </a:r>
            <a:r>
              <a:rPr lang="en-US" dirty="0" smtClean="0"/>
              <a:t>positive learning </a:t>
            </a:r>
            <a:r>
              <a:rPr lang="en-US" dirty="0"/>
              <a:t>environment. This dress code promotes proper grooming and hygiene, </a:t>
            </a:r>
            <a:r>
              <a:rPr lang="en-US" dirty="0" smtClean="0"/>
              <a:t>instills discipline</a:t>
            </a:r>
            <a:r>
              <a:rPr lang="en-US" dirty="0"/>
              <a:t>, prevents disruption, conforms to safety guidelines, and teaches respect </a:t>
            </a:r>
            <a:r>
              <a:rPr lang="en-US" dirty="0" smtClean="0"/>
              <a:t>for authority</a:t>
            </a:r>
            <a:r>
              <a:rPr lang="en-US" dirty="0"/>
              <a:t>. Proper dress by students and staff is expected at all times. All individuals </a:t>
            </a:r>
            <a:r>
              <a:rPr lang="en-US" dirty="0" smtClean="0"/>
              <a:t>are to </a:t>
            </a:r>
            <a:r>
              <a:rPr lang="en-US" dirty="0"/>
              <a:t>come to school clean and neatly dressed. Apparel must meet with health and </a:t>
            </a:r>
            <a:r>
              <a:rPr lang="en-US" dirty="0" smtClean="0"/>
              <a:t>safety codes</a:t>
            </a:r>
            <a:r>
              <a:rPr lang="en-US" dirty="0"/>
              <a:t>, be in good repair, and must not interfere with the educational process.</a:t>
            </a:r>
          </a:p>
        </p:txBody>
      </p:sp>
      <p:pic>
        <p:nvPicPr>
          <p:cNvPr id="4" name="Picture 3" descr="jaguar-paw-print-in-gold-md.png"/>
          <p:cNvPicPr>
            <a:picLocks noChangeAspect="1"/>
          </p:cNvPicPr>
          <p:nvPr/>
        </p:nvPicPr>
        <p:blipFill>
          <a:blip r:embed="rId2" cstate="print"/>
          <a:stretch>
            <a:fillRect/>
          </a:stretch>
        </p:blipFill>
        <p:spPr>
          <a:xfrm rot="3702051">
            <a:off x="7957882" y="836301"/>
            <a:ext cx="762000" cy="70338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APPEARANCE/DRESS CODE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1.No </a:t>
            </a:r>
            <a:r>
              <a:rPr lang="en-US" dirty="0"/>
              <a:t>shoes with cleats, spurs, nails, wheels or anything else that may create a </a:t>
            </a:r>
            <a:r>
              <a:rPr lang="en-US" dirty="0" smtClean="0"/>
              <a:t>safety hazard</a:t>
            </a:r>
            <a:r>
              <a:rPr lang="en-US" dirty="0"/>
              <a:t>.</a:t>
            </a:r>
          </a:p>
          <a:p>
            <a:pPr>
              <a:buNone/>
            </a:pPr>
            <a:r>
              <a:rPr lang="en-US" dirty="0"/>
              <a:t>2. No bare feet.</a:t>
            </a:r>
          </a:p>
          <a:p>
            <a:pPr>
              <a:buNone/>
            </a:pPr>
            <a:r>
              <a:rPr lang="en-US" dirty="0"/>
              <a:t>3. Article of clothing, jewelry, body decoration, or hairstyle extreme enough </a:t>
            </a:r>
            <a:r>
              <a:rPr lang="en-US" dirty="0" smtClean="0"/>
              <a:t>to create </a:t>
            </a:r>
            <a:r>
              <a:rPr lang="en-US" dirty="0"/>
              <a:t>distraction </a:t>
            </a:r>
            <a:r>
              <a:rPr lang="en-US" dirty="0" smtClean="0"/>
              <a:t>or disturb </a:t>
            </a:r>
            <a:r>
              <a:rPr lang="en-US" dirty="0"/>
              <a:t>the normal routine of school shall be </a:t>
            </a:r>
            <a:r>
              <a:rPr lang="en-US" dirty="0" smtClean="0"/>
              <a:t>deemed inappropriate</a:t>
            </a:r>
            <a:r>
              <a:rPr lang="en-US" dirty="0"/>
              <a:t>.</a:t>
            </a:r>
          </a:p>
          <a:p>
            <a:pPr>
              <a:buNone/>
            </a:pPr>
            <a:r>
              <a:rPr lang="en-US" dirty="0"/>
              <a:t>4. No halters, spaghetti straps, one-shoulder tops, low cut tops, or bare midriffs.</a:t>
            </a:r>
          </a:p>
          <a:p>
            <a:pPr>
              <a:buNone/>
            </a:pPr>
            <a:r>
              <a:rPr lang="en-US" dirty="0" smtClean="0"/>
              <a:t>5</a:t>
            </a:r>
            <a:r>
              <a:rPr lang="en-US" dirty="0"/>
              <a:t>. No hats, caps, overcoats or bandannas are allowed unless they are part of an</a:t>
            </a:r>
          </a:p>
          <a:p>
            <a:pPr>
              <a:buNone/>
            </a:pPr>
            <a:r>
              <a:rPr lang="en-US" dirty="0" smtClean="0"/>
              <a:t>	approved </a:t>
            </a:r>
            <a:r>
              <a:rPr lang="en-US" dirty="0"/>
              <a:t>educational activity</a:t>
            </a:r>
            <a:r>
              <a:rPr lang="en-US" dirty="0" smtClean="0"/>
              <a:t>. (To include wearing hoods.)</a:t>
            </a:r>
            <a:endParaRPr lang="en-US" dirty="0"/>
          </a:p>
          <a:p>
            <a:pPr>
              <a:buNone/>
            </a:pPr>
            <a:r>
              <a:rPr lang="en-US" dirty="0"/>
              <a:t>6. Shirts must cover the body to the waist and must come to the edge of the</a:t>
            </a:r>
          </a:p>
          <a:p>
            <a:pPr>
              <a:buNone/>
            </a:pPr>
            <a:r>
              <a:rPr lang="en-US" dirty="0" smtClean="0"/>
              <a:t>	shoulder</a:t>
            </a:r>
            <a:r>
              <a:rPr lang="en-US" dirty="0"/>
              <a:t>.</a:t>
            </a:r>
          </a:p>
          <a:p>
            <a:pPr>
              <a:buNone/>
            </a:pPr>
            <a:r>
              <a:rPr lang="en-US" dirty="0"/>
              <a:t>7. No articles of clothing with wording, pictures, symbols, or graphics that, either</a:t>
            </a:r>
          </a:p>
          <a:p>
            <a:pPr>
              <a:buNone/>
            </a:pPr>
            <a:r>
              <a:rPr lang="en-US" dirty="0" smtClean="0"/>
              <a:t>	implied </a:t>
            </a:r>
            <a:r>
              <a:rPr lang="en-US" dirty="0"/>
              <a:t>or suggested, contain inappropriate language, violence, obscene or sexual</a:t>
            </a:r>
          </a:p>
          <a:p>
            <a:pPr>
              <a:buNone/>
            </a:pPr>
            <a:r>
              <a:rPr lang="en-US" dirty="0" smtClean="0"/>
              <a:t>	connotations</a:t>
            </a:r>
            <a:r>
              <a:rPr lang="en-US" dirty="0"/>
              <a:t>, alcohol, narcotics, firearms, or tobacco messages.</a:t>
            </a:r>
          </a:p>
          <a:p>
            <a:pPr>
              <a:buNone/>
            </a:pPr>
            <a:r>
              <a:rPr lang="en-US" dirty="0"/>
              <a:t>8. Trousers/slacks/pants must be belted at the natural waist. Pants shall not be</a:t>
            </a:r>
          </a:p>
          <a:p>
            <a:pPr>
              <a:buNone/>
            </a:pPr>
            <a:r>
              <a:rPr lang="en-US" dirty="0" smtClean="0"/>
              <a:t>	excessively </a:t>
            </a:r>
            <a:r>
              <a:rPr lang="en-US" dirty="0"/>
              <a:t>long enough to cause a safety hazard</a:t>
            </a:r>
            <a:r>
              <a:rPr lang="en-US" dirty="0" smtClean="0"/>
              <a:t>. Shorts, skirts/dresses shoul</a:t>
            </a:r>
            <a:r>
              <a:rPr lang="en-US" dirty="0" smtClean="0"/>
              <a:t>d be no shorter than mid thigh.</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3363</Words>
  <Application>Microsoft Office PowerPoint</Application>
  <PresentationFormat>On-screen Show (4:3)</PresentationFormat>
  <Paragraphs>488</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North Laurel High School</vt:lpstr>
      <vt:lpstr>PARENTS’ AND GUARDIANS’ RIGHTS AND RESPONSIBILITIES</vt:lpstr>
      <vt:lpstr>Parents’/Guardians’ Responsibilities</vt:lpstr>
      <vt:lpstr>TEACHERS’ RIGHTS AND RESPONSIBILITIES</vt:lpstr>
      <vt:lpstr>Teachers’ Responsibilities</vt:lpstr>
      <vt:lpstr>STUDENTS’ RIGHTS AND RESPONSIBILITIES</vt:lpstr>
      <vt:lpstr>Students’ Responsibilities</vt:lpstr>
      <vt:lpstr>APPEARANCE/DRESS CODE</vt:lpstr>
      <vt:lpstr>APPEARANCE/DRESS CODE</vt:lpstr>
      <vt:lpstr>APPEARANCE/DRESS CODE</vt:lpstr>
      <vt:lpstr>Violation of Dress Code</vt:lpstr>
      <vt:lpstr>DISCIPLINE VIOLATIONS</vt:lpstr>
      <vt:lpstr>Definition of Tardiness</vt:lpstr>
      <vt:lpstr>Discipline Actions for Tardies</vt:lpstr>
      <vt:lpstr>ELECTRONIC DEVICES</vt:lpstr>
      <vt:lpstr>ELECTRONIC DEVICES</vt:lpstr>
      <vt:lpstr>Violation of Electronic Devices Regulations (pg. 13 of the Laurel County Code of Conduct)</vt:lpstr>
      <vt:lpstr>MISREPRESENTATION</vt:lpstr>
      <vt:lpstr>TOBACCO PRODUCTS</vt:lpstr>
      <vt:lpstr>BOARD POLICY REGARDING TOBACCO USE AND/OR POSSESSION</vt:lpstr>
      <vt:lpstr>BOARD POLICY REGARDING TOBACCO USE AND/OR POSSESSION</vt:lpstr>
      <vt:lpstr>DISRUPTION</vt:lpstr>
      <vt:lpstr>DISRUPTION</vt:lpstr>
      <vt:lpstr>DISRUPTION</vt:lpstr>
      <vt:lpstr>REPEATED AND CONTINUED VIOLATIONS OF RULES AND REGULATIONS:</vt:lpstr>
      <vt:lpstr>CONFLICT INDICATORS</vt:lpstr>
      <vt:lpstr>INSUBORDINATION</vt:lpstr>
      <vt:lpstr>INSUBORDINATION</vt:lpstr>
      <vt:lpstr>PROFANITY</vt:lpstr>
      <vt:lpstr>ELECTRONIC COMMUNICATIONS</vt:lpstr>
      <vt:lpstr>ELECTRONIC COMMUNICATIONS</vt:lpstr>
      <vt:lpstr>ELECTRONIC COMMUNICATIONS</vt:lpstr>
      <vt:lpstr>BULLYING/ HAZING</vt:lpstr>
      <vt:lpstr>BULLYING/ HAZING</vt:lpstr>
      <vt:lpstr>HARASSMENT</vt:lpstr>
      <vt:lpstr>FIGHTING</vt:lpstr>
      <vt:lpstr>FIGHTING</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LAW VIOLATIONS Note - Law violations require staff to report to proper authorities</vt:lpstr>
      <vt:lpstr>Slide 59</vt:lpstr>
      <vt:lpstr>NO PASS - NO DRIVE</vt:lpstr>
      <vt:lpstr>INTERROGATIONS AND SEARCHES OF STUDENTS AND STUDENTS PROPERTY</vt:lpstr>
      <vt:lpstr>STUDENT CONDUCT ON SCHOOL BUSES BUS RIDING POLICY</vt:lpstr>
      <vt:lpstr>STUDENT CONDUCT ON SCHOOL BUSES BUS RIDING POLICY</vt:lpstr>
      <vt:lpstr>STUDENT CONDUCT ON SCHOOL BUSES BUS RIDING POLICY</vt:lpstr>
    </vt:vector>
  </TitlesOfParts>
  <Company>Laurel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Laurel High School</dc:title>
  <dc:creator>ghuff</dc:creator>
  <cp:lastModifiedBy>kwilliams</cp:lastModifiedBy>
  <cp:revision>80</cp:revision>
  <dcterms:created xsi:type="dcterms:W3CDTF">2010-07-06T18:17:28Z</dcterms:created>
  <dcterms:modified xsi:type="dcterms:W3CDTF">2013-07-12T19:19:28Z</dcterms:modified>
</cp:coreProperties>
</file>